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42"/>
  </p:notesMasterIdLst>
  <p:sldIdLst>
    <p:sldId id="1730" r:id="rId6"/>
    <p:sldId id="289" r:id="rId7"/>
    <p:sldId id="296" r:id="rId8"/>
    <p:sldId id="294" r:id="rId9"/>
    <p:sldId id="1738" r:id="rId10"/>
    <p:sldId id="307" r:id="rId11"/>
    <p:sldId id="321" r:id="rId12"/>
    <p:sldId id="315" r:id="rId13"/>
    <p:sldId id="316" r:id="rId14"/>
    <p:sldId id="323" r:id="rId15"/>
    <p:sldId id="324" r:id="rId16"/>
    <p:sldId id="1712" r:id="rId17"/>
    <p:sldId id="325" r:id="rId18"/>
    <p:sldId id="1713" r:id="rId19"/>
    <p:sldId id="1714" r:id="rId20"/>
    <p:sldId id="1717" r:id="rId21"/>
    <p:sldId id="1737" r:id="rId22"/>
    <p:sldId id="1718" r:id="rId23"/>
    <p:sldId id="317" r:id="rId24"/>
    <p:sldId id="1715" r:id="rId25"/>
    <p:sldId id="1722" r:id="rId26"/>
    <p:sldId id="1721" r:id="rId27"/>
    <p:sldId id="319" r:id="rId28"/>
    <p:sldId id="1732" r:id="rId29"/>
    <p:sldId id="1720" r:id="rId30"/>
    <p:sldId id="1723" r:id="rId31"/>
    <p:sldId id="1733" r:id="rId32"/>
    <p:sldId id="1725" r:id="rId33"/>
    <p:sldId id="1734" r:id="rId34"/>
    <p:sldId id="1727" r:id="rId35"/>
    <p:sldId id="1735" r:id="rId36"/>
    <p:sldId id="1729" r:id="rId37"/>
    <p:sldId id="1736" r:id="rId38"/>
    <p:sldId id="305" r:id="rId39"/>
    <p:sldId id="1739" r:id="rId40"/>
    <p:sldId id="173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B1085-2412-4C03-927E-C89DC9A09A52}" v="9" dt="2024-02-08T12:29:38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7" autoAdjust="0"/>
    <p:restoredTop sz="80668" autoAdjust="0"/>
  </p:normalViewPr>
  <p:slideViewPr>
    <p:cSldViewPr snapToGrid="0">
      <p:cViewPr varScale="1">
        <p:scale>
          <a:sx n="67" d="100"/>
          <a:sy n="67" d="100"/>
        </p:scale>
        <p:origin x="655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Winter" userId="68af9d69-dee4-4bda-a9fb-0c258397a8d3" providerId="ADAL" clId="{2D7B1085-2412-4C03-927E-C89DC9A09A52}"/>
    <pc:docChg chg="custSel addSld delSld modSld sldOrd">
      <pc:chgData name="Johnny Winter" userId="68af9d69-dee4-4bda-a9fb-0c258397a8d3" providerId="ADAL" clId="{2D7B1085-2412-4C03-927E-C89DC9A09A52}" dt="2024-02-08T12:30:48.202" v="61"/>
      <pc:docMkLst>
        <pc:docMk/>
      </pc:docMkLst>
      <pc:sldChg chg="modSp mod">
        <pc:chgData name="Johnny Winter" userId="68af9d69-dee4-4bda-a9fb-0c258397a8d3" providerId="ADAL" clId="{2D7B1085-2412-4C03-927E-C89DC9A09A52}" dt="2024-02-08T07:02:26.717" v="10" actId="1036"/>
        <pc:sldMkLst>
          <pc:docMk/>
          <pc:sldMk cId="739592620" sldId="289"/>
        </pc:sldMkLst>
        <pc:spChg chg="mod">
          <ac:chgData name="Johnny Winter" userId="68af9d69-dee4-4bda-a9fb-0c258397a8d3" providerId="ADAL" clId="{2D7B1085-2412-4C03-927E-C89DC9A09A52}" dt="2024-02-08T07:02:26.717" v="10" actId="1036"/>
          <ac:spMkLst>
            <pc:docMk/>
            <pc:sldMk cId="739592620" sldId="289"/>
            <ac:spMk id="5" creationId="{DEDC6720-43F5-F2C1-2DF6-6254C51742EA}"/>
          </ac:spMkLst>
        </pc:spChg>
      </pc:sldChg>
      <pc:sldChg chg="mod modShow">
        <pc:chgData name="Johnny Winter" userId="68af9d69-dee4-4bda-a9fb-0c258397a8d3" providerId="ADAL" clId="{2D7B1085-2412-4C03-927E-C89DC9A09A52}" dt="2024-02-08T07:16:47.075" v="16" actId="729"/>
        <pc:sldMkLst>
          <pc:docMk/>
          <pc:sldMk cId="574156441" sldId="319"/>
        </pc:sldMkLst>
      </pc:sldChg>
      <pc:sldChg chg="ord">
        <pc:chgData name="Johnny Winter" userId="68af9d69-dee4-4bda-a9fb-0c258397a8d3" providerId="ADAL" clId="{2D7B1085-2412-4C03-927E-C89DC9A09A52}" dt="2024-02-08T12:30:34.964" v="57"/>
        <pc:sldMkLst>
          <pc:docMk/>
          <pc:sldMk cId="1341899761" sldId="321"/>
        </pc:sldMkLst>
      </pc:sldChg>
      <pc:sldChg chg="modSp mod">
        <pc:chgData name="Johnny Winter" userId="68af9d69-dee4-4bda-a9fb-0c258397a8d3" providerId="ADAL" clId="{2D7B1085-2412-4C03-927E-C89DC9A09A52}" dt="2024-02-08T07:09:07.432" v="13" actId="1036"/>
        <pc:sldMkLst>
          <pc:docMk/>
          <pc:sldMk cId="1914603085" sldId="325"/>
        </pc:sldMkLst>
        <pc:spChg chg="mod">
          <ac:chgData name="Johnny Winter" userId="68af9d69-dee4-4bda-a9fb-0c258397a8d3" providerId="ADAL" clId="{2D7B1085-2412-4C03-927E-C89DC9A09A52}" dt="2024-02-08T07:09:07.432" v="13" actId="1036"/>
          <ac:spMkLst>
            <pc:docMk/>
            <pc:sldMk cId="1914603085" sldId="325"/>
            <ac:spMk id="4" creationId="{FE174E11-23AA-7C04-D2F9-D665C27FE17B}"/>
          </ac:spMkLst>
        </pc:spChg>
      </pc:sldChg>
      <pc:sldChg chg="addSp modSp mod modAnim">
        <pc:chgData name="Johnny Winter" userId="68af9d69-dee4-4bda-a9fb-0c258397a8d3" providerId="ADAL" clId="{2D7B1085-2412-4C03-927E-C89DC9A09A52}" dt="2024-02-07T10:06:19.865" v="9"/>
        <pc:sldMkLst>
          <pc:docMk/>
          <pc:sldMk cId="603902765" sldId="1723"/>
        </pc:sldMkLst>
        <pc:picChg chg="add mod">
          <ac:chgData name="Johnny Winter" userId="68af9d69-dee4-4bda-a9fb-0c258397a8d3" providerId="ADAL" clId="{2D7B1085-2412-4C03-927E-C89DC9A09A52}" dt="2024-02-07T10:04:14.137" v="2" actId="1076"/>
          <ac:picMkLst>
            <pc:docMk/>
            <pc:sldMk cId="603902765" sldId="1723"/>
            <ac:picMk id="5" creationId="{198D1CF8-750F-6D5A-F4EA-32ED853C82C7}"/>
          </ac:picMkLst>
        </pc:picChg>
      </pc:sldChg>
      <pc:sldChg chg="ord">
        <pc:chgData name="Johnny Winter" userId="68af9d69-dee4-4bda-a9fb-0c258397a8d3" providerId="ADAL" clId="{2D7B1085-2412-4C03-927E-C89DC9A09A52}" dt="2024-02-08T07:12:53.164" v="15"/>
        <pc:sldMkLst>
          <pc:docMk/>
          <pc:sldMk cId="386719563" sldId="1737"/>
        </pc:sldMkLst>
      </pc:sldChg>
      <pc:sldChg chg="new del">
        <pc:chgData name="Johnny Winter" userId="68af9d69-dee4-4bda-a9fb-0c258397a8d3" providerId="ADAL" clId="{2D7B1085-2412-4C03-927E-C89DC9A09A52}" dt="2024-02-08T07:08:13.775" v="12" actId="2696"/>
        <pc:sldMkLst>
          <pc:docMk/>
          <pc:sldMk cId="3076611853" sldId="1738"/>
        </pc:sldMkLst>
      </pc:sldChg>
      <pc:sldChg chg="addSp modSp new mod">
        <pc:chgData name="Johnny Winter" userId="68af9d69-dee4-4bda-a9fb-0c258397a8d3" providerId="ADAL" clId="{2D7B1085-2412-4C03-927E-C89DC9A09A52}" dt="2024-02-08T12:30:25.972" v="50" actId="1076"/>
        <pc:sldMkLst>
          <pc:docMk/>
          <pc:sldMk cId="3875615757" sldId="1738"/>
        </pc:sldMkLst>
        <pc:spChg chg="add mod">
          <ac:chgData name="Johnny Winter" userId="68af9d69-dee4-4bda-a9fb-0c258397a8d3" providerId="ADAL" clId="{2D7B1085-2412-4C03-927E-C89DC9A09A52}" dt="2024-02-08T12:29:18.935" v="23" actId="1076"/>
          <ac:spMkLst>
            <pc:docMk/>
            <pc:sldMk cId="3875615757" sldId="1738"/>
            <ac:spMk id="3" creationId="{F8F3DB62-8152-4D00-7D66-312135DFD581}"/>
          </ac:spMkLst>
        </pc:spChg>
        <pc:spChg chg="add mod">
          <ac:chgData name="Johnny Winter" userId="68af9d69-dee4-4bda-a9fb-0c258397a8d3" providerId="ADAL" clId="{2D7B1085-2412-4C03-927E-C89DC9A09A52}" dt="2024-02-08T12:30:25.972" v="50" actId="1076"/>
          <ac:spMkLst>
            <pc:docMk/>
            <pc:sldMk cId="3875615757" sldId="1738"/>
            <ac:spMk id="4" creationId="{54C17280-57F2-35D8-EF42-20E93CA4AC5B}"/>
          </ac:spMkLst>
        </pc:spChg>
      </pc:sldChg>
      <pc:sldChg chg="add del">
        <pc:chgData name="Johnny Winter" userId="68af9d69-dee4-4bda-a9fb-0c258397a8d3" providerId="ADAL" clId="{2D7B1085-2412-4C03-927E-C89DC9A09A52}" dt="2024-02-08T12:28:55.160" v="18" actId="2696"/>
        <pc:sldMkLst>
          <pc:docMk/>
          <pc:sldMk cId="4051631234" sldId="1738"/>
        </pc:sldMkLst>
      </pc:sldChg>
      <pc:sldChg chg="add ord">
        <pc:chgData name="Johnny Winter" userId="68af9d69-dee4-4bda-a9fb-0c258397a8d3" providerId="ADAL" clId="{2D7B1085-2412-4C03-927E-C89DC9A09A52}" dt="2024-02-08T12:30:48.202" v="61"/>
        <pc:sldMkLst>
          <pc:docMk/>
          <pc:sldMk cId="1769222362" sldId="17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08/02/2024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I’m Johnny Winter – my pronouns are he him.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For those that don’t know me…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 work as a consultant for Advancing Analytics – we’re Data Engineering, Analytics and AI specialists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In my spare time I run the website </a:t>
            </a:r>
            <a:r>
              <a:rPr lang="en-GB" dirty="0" err="1"/>
              <a:t>Greyskull</a:t>
            </a:r>
            <a:r>
              <a:rPr lang="en-GB" dirty="0"/>
              <a:t> Analytics where I have a blog and YouTube channel, mainly covering content on Power BI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And I’m also one of the co-organisers of the Manchester Power BI user group, one of the biggest and longest running user groups in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1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Analytic Engineers is also seen as a role that can bridge the gap between business users and data engineers. They approach problems with more of a business hat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795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02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9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I’ve been working in data since 2007 and here are some of the places that career has taken 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last 3 roles have all been consultancy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I’m here today to cover toe following topics…</a:t>
            </a:r>
          </a:p>
          <a:p>
            <a:endParaRPr lang="en-GB" dirty="0"/>
          </a:p>
          <a:p>
            <a:r>
              <a:rPr lang="en-GB" dirty="0"/>
              <a:t>What is Analytics Engineering and how can it be applied in Fabric?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3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prefer to describe is using my own career as a bot of a history lesson.</a:t>
            </a:r>
          </a:p>
          <a:p>
            <a:endParaRPr lang="en-GB" dirty="0"/>
          </a:p>
          <a:p>
            <a:r>
              <a:rPr lang="en-GB" dirty="0"/>
              <a:t>Going back 7-8 years, I was a </a:t>
            </a:r>
            <a:r>
              <a:rPr lang="en-GB" dirty="0" err="1"/>
              <a:t>Businss</a:t>
            </a:r>
            <a:r>
              <a:rPr lang="en-GB" dirty="0"/>
              <a:t> </a:t>
            </a:r>
            <a:r>
              <a:rPr lang="en-GB" dirty="0" err="1"/>
              <a:t>Intellgence</a:t>
            </a:r>
            <a:r>
              <a:rPr lang="en-GB" dirty="0"/>
              <a:t> Developer.</a:t>
            </a:r>
          </a:p>
          <a:p>
            <a:endParaRPr lang="en-GB" dirty="0"/>
          </a:p>
          <a:p>
            <a:r>
              <a:rPr lang="en-GB" dirty="0"/>
              <a:t>These were the technologies I worked with back then, all on prem.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0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is what development was like.</a:t>
            </a:r>
          </a:p>
          <a:p>
            <a:endParaRPr lang="en-GB" dirty="0"/>
          </a:p>
          <a:p>
            <a:r>
              <a:rPr lang="en-GB" dirty="0"/>
              <a:t>A bit wild west, a bit cowboy.</a:t>
            </a:r>
          </a:p>
          <a:p>
            <a:endParaRPr lang="en-GB" dirty="0"/>
          </a:p>
          <a:p>
            <a:r>
              <a:rPr lang="en-GB" dirty="0"/>
              <a:t>We didn’t have test environments, we didn’t use source control – we’d often make changes directly on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45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forward, and the technology landscape has changed…</a:t>
            </a:r>
          </a:p>
          <a:p>
            <a:endParaRPr lang="en-US" dirty="0"/>
          </a:p>
          <a:p>
            <a:r>
              <a:rPr lang="en-US" dirty="0"/>
              <a:t>This is a reference architecture using Fabric. But this could just as easily be any Lakehouse reference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9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changes in technology, we’re also seen working practices evolve, borrowing practices from software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9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we’ve seem the rise of the data engineer.</a:t>
            </a:r>
          </a:p>
          <a:p>
            <a:endParaRPr lang="en-US" dirty="0"/>
          </a:p>
          <a:p>
            <a:r>
              <a:rPr lang="en-US" dirty="0"/>
              <a:t>The data engineer role is mainly responsible for the left side if this architecture. Data onboarding, pipelines, data quality and cleansing for example.</a:t>
            </a:r>
          </a:p>
          <a:p>
            <a:endParaRPr lang="en-US" dirty="0"/>
          </a:p>
          <a:p>
            <a:r>
              <a:rPr lang="en-US" dirty="0"/>
              <a:t>But the right hand side of this has perhaps been a little left behind.</a:t>
            </a:r>
          </a:p>
          <a:p>
            <a:endParaRPr lang="en-US" dirty="0"/>
          </a:p>
          <a:p>
            <a:r>
              <a:rPr lang="en-US" dirty="0"/>
              <a:t>Perhaps that’s due to the emphasis on self service and the rise of the citizen data engineer?</a:t>
            </a:r>
          </a:p>
          <a:p>
            <a:endParaRPr lang="en-US" dirty="0"/>
          </a:p>
          <a:p>
            <a:r>
              <a:rPr lang="en-US" dirty="0"/>
              <a:t>Perhaps a lack of tooling has contributed?</a:t>
            </a:r>
          </a:p>
          <a:p>
            <a:endParaRPr lang="en-US" dirty="0"/>
          </a:p>
          <a:p>
            <a:r>
              <a:rPr lang="en-US" dirty="0"/>
              <a:t>It’s only since the release of Fabric that we’ve really even seen source control for Power BI.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Until now… because Analytics Engineering is seeking to redress that balance and start applying these more robust practices to the analytics side of that architecture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29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91" y="2244785"/>
            <a:ext cx="10099963" cy="6096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81369" y="385002"/>
            <a:ext cx="11429264" cy="5326017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466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53E7F0CE-E3E7-4FA6-B1C6-722227923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369" y="5711019"/>
            <a:ext cx="11429264" cy="761979"/>
          </a:xfrm>
          <a:prstGeom prst="rect">
            <a:avLst/>
          </a:prstGeom>
        </p:spPr>
        <p:txBody>
          <a:bodyPr tIns="0" rIns="0" bIns="0" anchor="ctr">
            <a:normAutofit/>
          </a:bodyPr>
          <a:lstStyle>
            <a:lvl1pPr algn="ctr">
              <a:spcBef>
                <a:spcPts val="0"/>
              </a:spcBef>
              <a:defRPr sz="31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36028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381368" y="1523815"/>
            <a:ext cx="11429264" cy="49528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714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43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FDE28AA-E846-F0BF-8372-573FAEFB9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Hidden Title (for accessibility)</a:t>
            </a:r>
            <a:endParaRPr lang="nb-NO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380983" y="381377"/>
            <a:ext cx="11429516" cy="6095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17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1C49BD-3476-DB7F-8C2A-D5E45806A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5189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523761"/>
            <a:ext cx="5714758" cy="4952866"/>
          </a:xfrm>
          <a:prstGeom prst="rect">
            <a:avLst/>
          </a:prstGeom>
        </p:spPr>
        <p:txBody>
          <a:bodyPr r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523959"/>
            <a:ext cx="5714758" cy="4952866"/>
          </a:xfrm>
          <a:prstGeom prst="rect">
            <a:avLst/>
          </a:prstGeom>
        </p:spPr>
        <p:txBody>
          <a:bodyPr l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089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523761"/>
            <a:ext cx="5714758" cy="495286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defRPr sz="2963"/>
            </a:lvl1pPr>
            <a:lvl2pPr algn="ctr">
              <a:defRPr sz="2540"/>
            </a:lvl2pPr>
            <a:lvl3pPr algn="ctr">
              <a:defRPr sz="2117"/>
            </a:lvl3pPr>
            <a:lvl4pPr algn="ctr">
              <a:defRPr sz="1905"/>
            </a:lvl4pPr>
            <a:lvl5pPr algn="ctr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523959"/>
            <a:ext cx="5714758" cy="495286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defRPr sz="2963"/>
            </a:lvl1pPr>
            <a:lvl2pPr algn="ctr">
              <a:defRPr sz="2540"/>
            </a:lvl2pPr>
            <a:lvl3pPr algn="ctr">
              <a:defRPr sz="2117"/>
            </a:lvl3pPr>
            <a:lvl4pPr algn="ctr">
              <a:defRPr sz="1905"/>
            </a:lvl4pPr>
            <a:lvl5pPr algn="ctr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632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Header Left">
            <a:extLst>
              <a:ext uri="{FF2B5EF4-FFF2-40B4-BE49-F238E27FC236}">
                <a16:creationId xmlns:a16="http://schemas.microsoft.com/office/drawing/2014/main" id="{32D5D104-F76C-3B1E-75DF-3B24A0109AA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5742" y="1142969"/>
            <a:ext cx="5713792" cy="761979"/>
          </a:xfrm>
        </p:spPr>
        <p:txBody>
          <a:bodyPr lIns="180000" tIns="0" rIns="0" bIns="0" anchor="b">
            <a:normAutofit/>
          </a:bodyPr>
          <a:lstStyle>
            <a:lvl1pPr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904949"/>
            <a:ext cx="5714758" cy="4571679"/>
          </a:xfrm>
          <a:prstGeom prst="rect">
            <a:avLst/>
          </a:prstGeom>
        </p:spPr>
        <p:txBody>
          <a:bodyPr tIns="180000" r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eader Right">
            <a:extLst>
              <a:ext uri="{FF2B5EF4-FFF2-40B4-BE49-F238E27FC236}">
                <a16:creationId xmlns:a16="http://schemas.microsoft.com/office/drawing/2014/main" id="{ED94B58F-88C8-F47A-AE97-5891184201C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0984" y="1142969"/>
            <a:ext cx="5714758" cy="761979"/>
          </a:xfrm>
        </p:spPr>
        <p:txBody>
          <a:bodyPr lIns="0" tIns="0" rIns="180000" bIns="0" anchor="b">
            <a:normAutofit/>
          </a:bodyPr>
          <a:lstStyle>
            <a:lvl1pPr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904948"/>
            <a:ext cx="5714758" cy="4571877"/>
          </a:xfrm>
          <a:prstGeom prst="rect">
            <a:avLst/>
          </a:prstGeom>
        </p:spPr>
        <p:txBody>
          <a:bodyPr lIns="180000" t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98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Header Left">
            <a:extLst>
              <a:ext uri="{FF2B5EF4-FFF2-40B4-BE49-F238E27FC236}">
                <a16:creationId xmlns:a16="http://schemas.microsoft.com/office/drawing/2014/main" id="{1CB08F8C-5702-3A1F-4213-82F578F3C8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84" y="1142970"/>
            <a:ext cx="5714758" cy="762747"/>
          </a:xfrm>
        </p:spPr>
        <p:txBody>
          <a:bodyPr lIns="0" rIns="0" anchor="b">
            <a:normAutofit/>
          </a:bodyPr>
          <a:lstStyle>
            <a:lvl1pPr algn="ctr"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903838"/>
            <a:ext cx="5714758" cy="4572789"/>
          </a:xfrm>
          <a:prstGeom prst="rect">
            <a:avLst/>
          </a:prstGeom>
        </p:spPr>
        <p:txBody>
          <a:bodyPr lIns="0" tIns="180000" rIns="0">
            <a:normAutofit/>
          </a:bodyPr>
          <a:lstStyle>
            <a:lvl1pPr algn="ctr">
              <a:defRPr sz="2963" b="0"/>
            </a:lvl1pPr>
            <a:lvl2pPr algn="ctr">
              <a:defRPr sz="2540" b="0"/>
            </a:lvl2pPr>
            <a:lvl3pPr algn="ctr">
              <a:defRPr sz="2117" b="0"/>
            </a:lvl3pPr>
            <a:lvl4pPr algn="ctr">
              <a:defRPr sz="1905" b="0"/>
            </a:lvl4pPr>
            <a:lvl5pPr algn="ctr">
              <a:defRPr sz="1905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Header Right">
            <a:extLst>
              <a:ext uri="{FF2B5EF4-FFF2-40B4-BE49-F238E27FC236}">
                <a16:creationId xmlns:a16="http://schemas.microsoft.com/office/drawing/2014/main" id="{B1D64032-5409-1A1A-64A2-1B62F6AE186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840" y="1142969"/>
            <a:ext cx="5714758" cy="761067"/>
          </a:xfrm>
        </p:spPr>
        <p:txBody>
          <a:bodyPr vert="horz" lIns="0" tIns="0" rIns="0" bIns="0" rtlCol="0" anchor="b">
            <a:normAutofit/>
          </a:bodyPr>
          <a:lstStyle>
            <a:lvl1pPr algn="ctr">
              <a:defRPr lang="en-US" sz="3810" b="1" smtClean="0">
                <a:solidFill>
                  <a:srgbClr val="9EE0CB"/>
                </a:solidFill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nb-NO"/>
            </a:lvl5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904036"/>
            <a:ext cx="5714758" cy="4572789"/>
          </a:xfrm>
          <a:prstGeom prst="rect">
            <a:avLst/>
          </a:prstGeom>
        </p:spPr>
        <p:txBody>
          <a:bodyPr lIns="0" tIns="180000" rIns="0">
            <a:normAutofit/>
          </a:bodyPr>
          <a:lstStyle>
            <a:lvl1pPr algn="ctr">
              <a:defRPr sz="2963" b="0"/>
            </a:lvl1pPr>
            <a:lvl2pPr algn="ctr">
              <a:defRPr sz="2540" b="0"/>
            </a:lvl2pPr>
            <a:lvl3pPr algn="ctr">
              <a:defRPr sz="2117" b="0"/>
            </a:lvl3pPr>
            <a:lvl4pPr algn="ctr">
              <a:defRPr sz="1905" b="0"/>
            </a:lvl4pPr>
            <a:lvl5pPr algn="ctr">
              <a:defRPr sz="1905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118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239105" y="381374"/>
            <a:ext cx="8571528" cy="6095253"/>
          </a:xfrm>
        </p:spPr>
        <p:txBody>
          <a:bodyPr lIns="360000" anchor="ctr" anchorCtr="0">
            <a:normAutofit/>
          </a:bodyPr>
          <a:lstStyle>
            <a:lvl1pPr algn="l">
              <a:defRPr sz="10583" b="1"/>
            </a:lvl1pPr>
          </a:lstStyle>
          <a:p>
            <a:r>
              <a:rPr lang="en-US" dirty="0"/>
              <a:t>Part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89869E-36DF-8014-5749-5BD8DDFA3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726" y="2000289"/>
            <a:ext cx="2857379" cy="2857423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98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1372" y="381374"/>
            <a:ext cx="11429263" cy="6095253"/>
          </a:xfrm>
        </p:spPr>
        <p:txBody>
          <a:bodyPr lIns="0" anchor="ctr">
            <a:normAutofit/>
          </a:bodyPr>
          <a:lstStyle>
            <a:lvl1pPr algn="ctr">
              <a:defRPr sz="8466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484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1372" y="381374"/>
            <a:ext cx="11429263" cy="6095253"/>
          </a:xfrm>
        </p:spPr>
        <p:txBody>
          <a:bodyPr lIns="0" anchor="ctr">
            <a:normAutofit/>
          </a:bodyPr>
          <a:lstStyle>
            <a:lvl1pPr algn="ctr">
              <a:defRPr sz="8466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7376FF-9407-3B7D-8595-8BEAE9C6CD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369" y="4000220"/>
            <a:ext cx="11429264" cy="2476406"/>
          </a:xfrm>
          <a:prstGeom prst="rect">
            <a:avLst/>
          </a:prstGeom>
        </p:spPr>
        <p:txBody>
          <a:bodyPr tIns="180000" anchor="t">
            <a:normAutofit/>
          </a:bodyPr>
          <a:lstStyle>
            <a:lvl1pPr algn="ctr">
              <a:defRPr sz="4233">
                <a:solidFill>
                  <a:srgbClr val="9EE0CB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518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3D1B1B9A-D3B9-4B29-6568-BEB70C9E0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381374"/>
            <a:ext cx="11429516" cy="6095253"/>
          </a:xfrm>
        </p:spPr>
        <p:txBody>
          <a:bodyPr anchor="ctr">
            <a:normAutofit/>
          </a:bodyPr>
          <a:lstStyle>
            <a:lvl1pPr algn="ctr">
              <a:defRPr sz="6350" b="0">
                <a:latin typeface="+mn-lt"/>
              </a:defRPr>
            </a:lvl1pPr>
          </a:lstStyle>
          <a:p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524258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E0501FEB-FF64-07EA-824B-4623C8B290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381374"/>
            <a:ext cx="11429516" cy="6095253"/>
          </a:xfrm>
        </p:spPr>
        <p:txBody>
          <a:bodyPr anchor="ctr">
            <a:normAutofit/>
          </a:bodyPr>
          <a:lstStyle>
            <a:lvl1pPr algn="ctr">
              <a:defRPr sz="6350" b="0">
                <a:latin typeface="+mn-lt"/>
              </a:defRPr>
            </a:lvl1pPr>
          </a:lstStyle>
          <a:p>
            <a:r>
              <a:rPr lang="en-US" dirty="0"/>
              <a:t>Subsection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CF6131B-13B2-41E4-9C50-114B7D950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369" y="4000225"/>
            <a:ext cx="11429264" cy="2476407"/>
          </a:xfrm>
          <a:prstGeom prst="rect">
            <a:avLst/>
          </a:prstGeom>
        </p:spPr>
        <p:txBody>
          <a:bodyPr tIns="180000" anchor="t">
            <a:noAutofit/>
          </a:bodyPr>
          <a:lstStyle>
            <a:lvl1pPr algn="ctr">
              <a:defRPr sz="3175" b="0">
                <a:solidFill>
                  <a:srgbClr val="9EE0C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558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rst name">
            <a:extLst>
              <a:ext uri="{FF2B5EF4-FFF2-40B4-BE49-F238E27FC236}">
                <a16:creationId xmlns:a16="http://schemas.microsoft.com/office/drawing/2014/main" id="{452D2991-8A9E-FBEC-8E9A-963234219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84" y="762073"/>
            <a:ext cx="5715016" cy="761979"/>
          </a:xfrm>
          <a:effectLst/>
        </p:spPr>
        <p:txBody>
          <a:bodyPr anchor="ctr"/>
          <a:lstStyle>
            <a:lvl1pPr>
              <a:spcBef>
                <a:spcPts val="0"/>
              </a:spcBef>
              <a:defRPr lang="en-US" sz="4657" b="1" i="0" kern="1200" dirty="0" smtClean="0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+mn-ea"/>
                <a:cs typeface="IBM Plex Sans" panose="020B0503050203000203" pitchFamily="34" charset="77"/>
              </a:defRPr>
            </a:lvl1pPr>
          </a:lstStyle>
          <a:p>
            <a:r>
              <a:rPr lang="en-US" dirty="0"/>
              <a:t>First Name</a:t>
            </a:r>
            <a:endParaRPr lang="nb-NO" dirty="0"/>
          </a:p>
        </p:txBody>
      </p:sp>
      <p:sp>
        <p:nvSpPr>
          <p:cNvPr id="42" name="Second name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984" y="1524052"/>
            <a:ext cx="5715016" cy="761979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57" b="1" i="0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18" name="Job title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84" y="2286031"/>
            <a:ext cx="5715016" cy="571485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1" name="Organization/business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0984" y="2895615"/>
            <a:ext cx="5715016" cy="571485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1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22" name="Contact/social top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429054" y="1143062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1" name="Icon top">
            <a:extLst>
              <a:ext uri="{FF2B5EF4-FFF2-40B4-BE49-F238E27FC236}">
                <a16:creationId xmlns:a16="http://schemas.microsoft.com/office/drawing/2014/main" id="{83AB884B-F1E8-B2DF-B2D5-0EF47DBBB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1238893" y="1143062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23" name="Contact/social middle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429054" y="1714547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2" name="Icon middle">
            <a:extLst>
              <a:ext uri="{FF2B5EF4-FFF2-40B4-BE49-F238E27FC236}">
                <a16:creationId xmlns:a16="http://schemas.microsoft.com/office/drawing/2014/main" id="{B63CE8B4-5EC7-E8A5-5642-F4ABB3542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1238893" y="1714547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24" name="Contact/social bottom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29054" y="2286031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3" name="Icon bottom">
            <a:extLst>
              <a:ext uri="{FF2B5EF4-FFF2-40B4-BE49-F238E27FC236}">
                <a16:creationId xmlns:a16="http://schemas.microsoft.com/office/drawing/2014/main" id="{685E7F02-56C4-A280-1695-61799C5A8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1238893" y="2286031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33" name="About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81368" y="3429000"/>
            <a:ext cx="11429000" cy="3047825"/>
          </a:xfrm>
          <a:prstGeom prst="rect">
            <a:avLst/>
          </a:prstGeom>
          <a:effectLst/>
        </p:spPr>
        <p:txBody>
          <a:bodyPr tIns="180000" r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70"/>
              </a:spcAft>
              <a:buClr>
                <a:schemeClr val="bg1"/>
              </a:buClr>
              <a:buFont typeface="Arial" panose="020B0604020202020204" pitchFamily="34" charset="0"/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" name="Profile picture">
            <a:extLst>
              <a:ext uri="{FF2B5EF4-FFF2-40B4-BE49-F238E27FC236}">
                <a16:creationId xmlns:a16="http://schemas.microsoft.com/office/drawing/2014/main" id="{088977B7-700C-C149-8536-47AB7A78B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762233" y="762073"/>
            <a:ext cx="2666887" cy="26669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>
                <a:lumMod val="50000"/>
              </a:schemeClr>
            </a:solidFill>
          </a:ln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270"/>
              </a:spcAft>
              <a:defRPr sz="2117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9998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bric Febru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CBC4BD-5A8F-19C9-48C1-0BE461935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219DE240-CEB1-5CFA-DE82-0F64F55C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162" y="2159034"/>
            <a:ext cx="7619677" cy="2539931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99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bric Februar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CBC4BD-5A8F-19C9-48C1-0BE461935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  <p:sp>
        <p:nvSpPr>
          <p:cNvPr id="6" name="Thank you!">
            <a:extLst>
              <a:ext uri="{FF2B5EF4-FFF2-40B4-BE49-F238E27FC236}">
                <a16:creationId xmlns:a16="http://schemas.microsoft.com/office/drawing/2014/main" id="{395CABCF-703B-B669-86D0-0EFC0A2A3E17}"/>
              </a:ext>
            </a:extLst>
          </p:cNvPr>
          <p:cNvSpPr txBox="1"/>
          <p:nvPr userDrawn="1"/>
        </p:nvSpPr>
        <p:spPr>
          <a:xfrm>
            <a:off x="381368" y="381374"/>
            <a:ext cx="11429516" cy="304791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10583" b="1" dirty="0" err="1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Thank</a:t>
            </a:r>
            <a:r>
              <a:rPr lang="nb-NO" sz="10583" b="1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10583" b="1" dirty="0" err="1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you</a:t>
            </a:r>
            <a:r>
              <a:rPr lang="nb-NO" sz="10583" b="1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!</a:t>
            </a:r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219DE240-CEB1-5CFA-DE82-0F64F55C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21" y="4001159"/>
            <a:ext cx="3809839" cy="1269966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64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lain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97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1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4" r:id="rId14"/>
    <p:sldLayoutId id="2147483716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49500">
              <a:schemeClr val="accent2"/>
            </a:gs>
            <a:gs pos="0">
              <a:schemeClr val="accent2">
                <a:lumMod val="50000"/>
              </a:schemeClr>
            </a:gs>
            <a:gs pos="100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Colors">
            <a:extLst>
              <a:ext uri="{FF2B5EF4-FFF2-40B4-BE49-F238E27FC236}">
                <a16:creationId xmlns:a16="http://schemas.microsoft.com/office/drawing/2014/main" id="{46D1C667-DFF3-AD6D-63CA-16EDD101D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370" y="7047970"/>
            <a:ext cx="11048149" cy="1714867"/>
            <a:chOff x="360363" y="6659676"/>
            <a:chExt cx="10439637" cy="1620391"/>
          </a:xfrm>
        </p:grpSpPr>
        <p:grpSp>
          <p:nvGrpSpPr>
            <p:cNvPr id="42" name="Main Colors">
              <a:extLst>
                <a:ext uri="{FF2B5EF4-FFF2-40B4-BE49-F238E27FC236}">
                  <a16:creationId xmlns:a16="http://schemas.microsoft.com/office/drawing/2014/main" id="{6C8C4649-8815-5C9B-6201-270BEC79BD5C}"/>
                </a:ext>
              </a:extLst>
            </p:cNvPr>
            <p:cNvGrpSpPr/>
            <p:nvPr userDrawn="1"/>
          </p:nvGrpSpPr>
          <p:grpSpPr>
            <a:xfrm>
              <a:off x="360363" y="6659676"/>
              <a:ext cx="2160000" cy="540500"/>
              <a:chOff x="360363" y="6659676"/>
              <a:chExt cx="2160000" cy="540500"/>
            </a:xfrm>
          </p:grpSpPr>
          <p:sp>
            <p:nvSpPr>
              <p:cNvPr id="109" name="Color Accent 1">
                <a:extLst>
                  <a:ext uri="{FF2B5EF4-FFF2-40B4-BE49-F238E27FC236}">
                    <a16:creationId xmlns:a16="http://schemas.microsoft.com/office/drawing/2014/main" id="{D0A5229A-9AFD-382F-1444-16DC901C3999}"/>
                  </a:ext>
                </a:extLst>
              </p:cNvPr>
              <p:cNvSpPr/>
              <p:nvPr userDrawn="1"/>
            </p:nvSpPr>
            <p:spPr>
              <a:xfrm>
                <a:off x="360363" y="6840176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0" name="Color Accent 2">
                <a:extLst>
                  <a:ext uri="{FF2B5EF4-FFF2-40B4-BE49-F238E27FC236}">
                    <a16:creationId xmlns:a16="http://schemas.microsoft.com/office/drawing/2014/main" id="{BB884689-528C-5A01-4993-F9A4506A9FCD}"/>
                  </a:ext>
                </a:extLst>
              </p:cNvPr>
              <p:cNvSpPr/>
              <p:nvPr userDrawn="1"/>
            </p:nvSpPr>
            <p:spPr>
              <a:xfrm>
                <a:off x="720363" y="6840176"/>
                <a:ext cx="360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1" name="Color Accent 3">
                <a:extLst>
                  <a:ext uri="{FF2B5EF4-FFF2-40B4-BE49-F238E27FC236}">
                    <a16:creationId xmlns:a16="http://schemas.microsoft.com/office/drawing/2014/main" id="{F46D9A93-CB41-8420-A0D5-11129BF06299}"/>
                  </a:ext>
                </a:extLst>
              </p:cNvPr>
              <p:cNvSpPr/>
              <p:nvPr userDrawn="1"/>
            </p:nvSpPr>
            <p:spPr>
              <a:xfrm>
                <a:off x="1080363" y="6840176"/>
                <a:ext cx="360000" cy="36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2" name="Color Accent 4">
                <a:extLst>
                  <a:ext uri="{FF2B5EF4-FFF2-40B4-BE49-F238E27FC236}">
                    <a16:creationId xmlns:a16="http://schemas.microsoft.com/office/drawing/2014/main" id="{ED3CA33B-52E2-C32D-C7E1-34F06E1C7A0D}"/>
                  </a:ext>
                </a:extLst>
              </p:cNvPr>
              <p:cNvSpPr/>
              <p:nvPr userDrawn="1"/>
            </p:nvSpPr>
            <p:spPr>
              <a:xfrm>
                <a:off x="1440363" y="6840176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" name="Color Accent 5">
                <a:extLst>
                  <a:ext uri="{FF2B5EF4-FFF2-40B4-BE49-F238E27FC236}">
                    <a16:creationId xmlns:a16="http://schemas.microsoft.com/office/drawing/2014/main" id="{7CB2AF78-01DA-4784-3F19-02D2DAC2F8C2}"/>
                  </a:ext>
                </a:extLst>
              </p:cNvPr>
              <p:cNvSpPr/>
              <p:nvPr userDrawn="1"/>
            </p:nvSpPr>
            <p:spPr>
              <a:xfrm>
                <a:off x="1800363" y="6840176"/>
                <a:ext cx="360000" cy="36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4" name="Color Accent 6">
                <a:extLst>
                  <a:ext uri="{FF2B5EF4-FFF2-40B4-BE49-F238E27FC236}">
                    <a16:creationId xmlns:a16="http://schemas.microsoft.com/office/drawing/2014/main" id="{3982DD96-8223-C79C-521D-F928A70779C4}"/>
                  </a:ext>
                </a:extLst>
              </p:cNvPr>
              <p:cNvSpPr/>
              <p:nvPr userDrawn="1"/>
            </p:nvSpPr>
            <p:spPr>
              <a:xfrm>
                <a:off x="2160363" y="6840176"/>
                <a:ext cx="360000" cy="3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5" name="Main Colors">
                <a:extLst>
                  <a:ext uri="{FF2B5EF4-FFF2-40B4-BE49-F238E27FC236}">
                    <a16:creationId xmlns:a16="http://schemas.microsoft.com/office/drawing/2014/main" id="{52BC51DA-B876-7334-BA1C-F4425A44E5DF}"/>
                  </a:ext>
                </a:extLst>
              </p:cNvPr>
              <p:cNvSpPr txBox="1"/>
              <p:nvPr userDrawn="1"/>
            </p:nvSpPr>
            <p:spPr>
              <a:xfrm>
                <a:off x="360363" y="6659676"/>
                <a:ext cx="2160000" cy="18032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dirty="0">
                    <a:solidFill>
                      <a:schemeClr val="tx2"/>
                    </a:solidFill>
                    <a:latin typeface="+mn-lt"/>
                  </a:rPr>
                  <a:t>Primary Colors:</a:t>
                </a:r>
              </a:p>
            </p:txBody>
          </p:sp>
        </p:grpSp>
        <p:grpSp>
          <p:nvGrpSpPr>
            <p:cNvPr id="43" name="Secondary Colors">
              <a:extLst>
                <a:ext uri="{FF2B5EF4-FFF2-40B4-BE49-F238E27FC236}">
                  <a16:creationId xmlns:a16="http://schemas.microsoft.com/office/drawing/2014/main" id="{DE5AC72A-1A20-18BC-6291-CE526C450D96}"/>
                </a:ext>
              </a:extLst>
            </p:cNvPr>
            <p:cNvGrpSpPr/>
            <p:nvPr userDrawn="1"/>
          </p:nvGrpSpPr>
          <p:grpSpPr>
            <a:xfrm>
              <a:off x="2878924" y="6659678"/>
              <a:ext cx="2161076" cy="1260498"/>
              <a:chOff x="2878924" y="6659678"/>
              <a:chExt cx="2161076" cy="1260498"/>
            </a:xfrm>
          </p:grpSpPr>
          <p:sp>
            <p:nvSpPr>
              <p:cNvPr id="90" name="Color Accent 1 - Light">
                <a:extLst>
                  <a:ext uri="{FF2B5EF4-FFF2-40B4-BE49-F238E27FC236}">
                    <a16:creationId xmlns:a16="http://schemas.microsoft.com/office/drawing/2014/main" id="{4B76A372-110E-544F-3711-5B7801160446}"/>
                  </a:ext>
                </a:extLst>
              </p:cNvPr>
              <p:cNvSpPr/>
              <p:nvPr userDrawn="1"/>
            </p:nvSpPr>
            <p:spPr>
              <a:xfrm>
                <a:off x="2878924" y="6840000"/>
                <a:ext cx="360000" cy="36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Color Accent 1 - Medium">
                <a:extLst>
                  <a:ext uri="{FF2B5EF4-FFF2-40B4-BE49-F238E27FC236}">
                    <a16:creationId xmlns:a16="http://schemas.microsoft.com/office/drawing/2014/main" id="{584525D1-12A0-72A0-FBE1-F0BEA5B425CD}"/>
                  </a:ext>
                </a:extLst>
              </p:cNvPr>
              <p:cNvSpPr/>
              <p:nvPr userDrawn="1"/>
            </p:nvSpPr>
            <p:spPr>
              <a:xfrm>
                <a:off x="2879287" y="7200176"/>
                <a:ext cx="360000" cy="36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Color Accent 1 - Dark">
                <a:extLst>
                  <a:ext uri="{FF2B5EF4-FFF2-40B4-BE49-F238E27FC236}">
                    <a16:creationId xmlns:a16="http://schemas.microsoft.com/office/drawing/2014/main" id="{6146C3B2-31EB-228B-0A24-5535A4FDA717}"/>
                  </a:ext>
                </a:extLst>
              </p:cNvPr>
              <p:cNvSpPr/>
              <p:nvPr userDrawn="1"/>
            </p:nvSpPr>
            <p:spPr>
              <a:xfrm>
                <a:off x="2878924" y="7560176"/>
                <a:ext cx="360000" cy="36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Color Accent 2 - Light">
                <a:extLst>
                  <a:ext uri="{FF2B5EF4-FFF2-40B4-BE49-F238E27FC236}">
                    <a16:creationId xmlns:a16="http://schemas.microsoft.com/office/drawing/2014/main" id="{0B93F44F-8A3A-A8D2-FE8B-C0DE3C39399F}"/>
                  </a:ext>
                </a:extLst>
              </p:cNvPr>
              <p:cNvSpPr/>
              <p:nvPr userDrawn="1"/>
            </p:nvSpPr>
            <p:spPr>
              <a:xfrm>
                <a:off x="3238924" y="6840000"/>
                <a:ext cx="36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Color Accent 2 - Medium">
                <a:extLst>
                  <a:ext uri="{FF2B5EF4-FFF2-40B4-BE49-F238E27FC236}">
                    <a16:creationId xmlns:a16="http://schemas.microsoft.com/office/drawing/2014/main" id="{E56D4915-EE60-70A8-7630-ED6736626CC9}"/>
                  </a:ext>
                </a:extLst>
              </p:cNvPr>
              <p:cNvSpPr/>
              <p:nvPr userDrawn="1"/>
            </p:nvSpPr>
            <p:spPr>
              <a:xfrm>
                <a:off x="3239287" y="7200176"/>
                <a:ext cx="360000" cy="360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Color Accent 2 - Dark">
                <a:extLst>
                  <a:ext uri="{FF2B5EF4-FFF2-40B4-BE49-F238E27FC236}">
                    <a16:creationId xmlns:a16="http://schemas.microsoft.com/office/drawing/2014/main" id="{5A071AD0-1E52-B8DD-5F96-0A86050A65A4}"/>
                  </a:ext>
                </a:extLst>
              </p:cNvPr>
              <p:cNvSpPr/>
              <p:nvPr userDrawn="1"/>
            </p:nvSpPr>
            <p:spPr>
              <a:xfrm>
                <a:off x="3238924" y="7560176"/>
                <a:ext cx="360000" cy="360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Color Accent 3 - Light">
                <a:extLst>
                  <a:ext uri="{FF2B5EF4-FFF2-40B4-BE49-F238E27FC236}">
                    <a16:creationId xmlns:a16="http://schemas.microsoft.com/office/drawing/2014/main" id="{DC6DEF17-9EAE-D2F7-C75B-5C840ACE0F80}"/>
                  </a:ext>
                </a:extLst>
              </p:cNvPr>
              <p:cNvSpPr/>
              <p:nvPr userDrawn="1"/>
            </p:nvSpPr>
            <p:spPr>
              <a:xfrm>
                <a:off x="3598924" y="6840000"/>
                <a:ext cx="360000" cy="36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Color Accent 3 - Medium">
                <a:extLst>
                  <a:ext uri="{FF2B5EF4-FFF2-40B4-BE49-F238E27FC236}">
                    <a16:creationId xmlns:a16="http://schemas.microsoft.com/office/drawing/2014/main" id="{2646C7CD-CFFA-D0A2-0722-4DF5AF4F727C}"/>
                  </a:ext>
                </a:extLst>
              </p:cNvPr>
              <p:cNvSpPr/>
              <p:nvPr userDrawn="1"/>
            </p:nvSpPr>
            <p:spPr>
              <a:xfrm>
                <a:off x="3599287" y="7200176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Color Accent 3 - Dark">
                <a:extLst>
                  <a:ext uri="{FF2B5EF4-FFF2-40B4-BE49-F238E27FC236}">
                    <a16:creationId xmlns:a16="http://schemas.microsoft.com/office/drawing/2014/main" id="{07ABA0D6-8602-40BA-6748-9B3090F15CBA}"/>
                  </a:ext>
                </a:extLst>
              </p:cNvPr>
              <p:cNvSpPr/>
              <p:nvPr userDrawn="1"/>
            </p:nvSpPr>
            <p:spPr>
              <a:xfrm>
                <a:off x="3598924" y="7560176"/>
                <a:ext cx="360000" cy="3600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Color Accent 4 - Light">
                <a:extLst>
                  <a:ext uri="{FF2B5EF4-FFF2-40B4-BE49-F238E27FC236}">
                    <a16:creationId xmlns:a16="http://schemas.microsoft.com/office/drawing/2014/main" id="{AB329049-28E3-EB75-DDEF-42E098092BAB}"/>
                  </a:ext>
                </a:extLst>
              </p:cNvPr>
              <p:cNvSpPr/>
              <p:nvPr userDrawn="1"/>
            </p:nvSpPr>
            <p:spPr>
              <a:xfrm>
                <a:off x="3958924" y="6840000"/>
                <a:ext cx="360000" cy="36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Color Accent 4 - Medium">
                <a:extLst>
                  <a:ext uri="{FF2B5EF4-FFF2-40B4-BE49-F238E27FC236}">
                    <a16:creationId xmlns:a16="http://schemas.microsoft.com/office/drawing/2014/main" id="{02AB08B9-53C9-3950-6066-A5719FA89E6D}"/>
                  </a:ext>
                </a:extLst>
              </p:cNvPr>
              <p:cNvSpPr/>
              <p:nvPr userDrawn="1"/>
            </p:nvSpPr>
            <p:spPr>
              <a:xfrm>
                <a:off x="3959287" y="7200176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Color Accent 4 - Dark">
                <a:extLst>
                  <a:ext uri="{FF2B5EF4-FFF2-40B4-BE49-F238E27FC236}">
                    <a16:creationId xmlns:a16="http://schemas.microsoft.com/office/drawing/2014/main" id="{34BA9D27-B265-4F10-6B09-31E88C5ACE6E}"/>
                  </a:ext>
                </a:extLst>
              </p:cNvPr>
              <p:cNvSpPr/>
              <p:nvPr userDrawn="1"/>
            </p:nvSpPr>
            <p:spPr>
              <a:xfrm>
                <a:off x="3958924" y="7560176"/>
                <a:ext cx="360000" cy="360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Color Accent 5 - Light">
                <a:extLst>
                  <a:ext uri="{FF2B5EF4-FFF2-40B4-BE49-F238E27FC236}">
                    <a16:creationId xmlns:a16="http://schemas.microsoft.com/office/drawing/2014/main" id="{B34A1665-DE51-E87B-15E1-45F5E14FFC93}"/>
                  </a:ext>
                </a:extLst>
              </p:cNvPr>
              <p:cNvSpPr/>
              <p:nvPr userDrawn="1"/>
            </p:nvSpPr>
            <p:spPr>
              <a:xfrm>
                <a:off x="4318924" y="6840000"/>
                <a:ext cx="360000" cy="36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Color Accent 5 - Medium">
                <a:extLst>
                  <a:ext uri="{FF2B5EF4-FFF2-40B4-BE49-F238E27FC236}">
                    <a16:creationId xmlns:a16="http://schemas.microsoft.com/office/drawing/2014/main" id="{F86C64E7-A671-C04F-C9E6-C6794C0584C7}"/>
                  </a:ext>
                </a:extLst>
              </p:cNvPr>
              <p:cNvSpPr/>
              <p:nvPr userDrawn="1"/>
            </p:nvSpPr>
            <p:spPr>
              <a:xfrm>
                <a:off x="4319287" y="7200176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4" name="Color Accent 5 - Dark">
                <a:extLst>
                  <a:ext uri="{FF2B5EF4-FFF2-40B4-BE49-F238E27FC236}">
                    <a16:creationId xmlns:a16="http://schemas.microsoft.com/office/drawing/2014/main" id="{2D1C55B5-8C3A-94CA-BAF9-9F4EA1893639}"/>
                  </a:ext>
                </a:extLst>
              </p:cNvPr>
              <p:cNvSpPr/>
              <p:nvPr userDrawn="1"/>
            </p:nvSpPr>
            <p:spPr>
              <a:xfrm>
                <a:off x="4318924" y="7560176"/>
                <a:ext cx="360000" cy="36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Color Accent 6 - Light">
                <a:extLst>
                  <a:ext uri="{FF2B5EF4-FFF2-40B4-BE49-F238E27FC236}">
                    <a16:creationId xmlns:a16="http://schemas.microsoft.com/office/drawing/2014/main" id="{725F31C0-4DE7-0950-6683-C81216D57CAE}"/>
                  </a:ext>
                </a:extLst>
              </p:cNvPr>
              <p:cNvSpPr/>
              <p:nvPr userDrawn="1"/>
            </p:nvSpPr>
            <p:spPr>
              <a:xfrm>
                <a:off x="4678924" y="6840000"/>
                <a:ext cx="360000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Color Accent 6 - Medium">
                <a:extLst>
                  <a:ext uri="{FF2B5EF4-FFF2-40B4-BE49-F238E27FC236}">
                    <a16:creationId xmlns:a16="http://schemas.microsoft.com/office/drawing/2014/main" id="{8DDC48B8-5643-2551-204E-EAB3D00978A2}"/>
                  </a:ext>
                </a:extLst>
              </p:cNvPr>
              <p:cNvSpPr/>
              <p:nvPr userDrawn="1"/>
            </p:nvSpPr>
            <p:spPr>
              <a:xfrm>
                <a:off x="4679287" y="7200176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Color Accent 6 - Dark">
                <a:extLst>
                  <a:ext uri="{FF2B5EF4-FFF2-40B4-BE49-F238E27FC236}">
                    <a16:creationId xmlns:a16="http://schemas.microsoft.com/office/drawing/2014/main" id="{E1EB7B5A-7575-D3BC-6A86-3E604848E84D}"/>
                  </a:ext>
                </a:extLst>
              </p:cNvPr>
              <p:cNvSpPr/>
              <p:nvPr userDrawn="1"/>
            </p:nvSpPr>
            <p:spPr>
              <a:xfrm>
                <a:off x="4678924" y="7560176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Secondary Colors">
                <a:extLst>
                  <a:ext uri="{FF2B5EF4-FFF2-40B4-BE49-F238E27FC236}">
                    <a16:creationId xmlns:a16="http://schemas.microsoft.com/office/drawing/2014/main" id="{AE139E77-41A2-72C3-96A4-E1E2CDED7C18}"/>
                  </a:ext>
                </a:extLst>
              </p:cNvPr>
              <p:cNvSpPr txBox="1"/>
              <p:nvPr userDrawn="1"/>
            </p:nvSpPr>
            <p:spPr>
              <a:xfrm>
                <a:off x="2880000" y="6659678"/>
                <a:ext cx="2160000" cy="18032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dirty="0">
                    <a:solidFill>
                      <a:schemeClr val="tx2"/>
                    </a:solidFill>
                    <a:latin typeface="+mn-lt"/>
                  </a:rPr>
                  <a:t>Secondary Colors:</a:t>
                </a:r>
              </a:p>
            </p:txBody>
          </p:sp>
        </p:grpSp>
        <p:grpSp>
          <p:nvGrpSpPr>
            <p:cNvPr id="44" name="Azure Colors">
              <a:extLst>
                <a:ext uri="{FF2B5EF4-FFF2-40B4-BE49-F238E27FC236}">
                  <a16:creationId xmlns:a16="http://schemas.microsoft.com/office/drawing/2014/main" id="{46C68F48-DCA2-EC81-ADCD-00D8BD5CA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400000" y="6660000"/>
              <a:ext cx="1801333" cy="1620067"/>
              <a:chOff x="359030" y="6660109"/>
              <a:chExt cx="1801333" cy="1620067"/>
            </a:xfrm>
          </p:grpSpPr>
          <p:grpSp>
            <p:nvGrpSpPr>
              <p:cNvPr id="73" name="Main Colors">
                <a:extLst>
                  <a:ext uri="{FF2B5EF4-FFF2-40B4-BE49-F238E27FC236}">
                    <a16:creationId xmlns:a16="http://schemas.microsoft.com/office/drawing/2014/main" id="{B6FC9559-A6F3-9A5D-9190-E32A2E409FF7}"/>
                  </a:ext>
                </a:extLst>
              </p:cNvPr>
              <p:cNvGrpSpPr/>
              <p:nvPr userDrawn="1"/>
            </p:nvGrpSpPr>
            <p:grpSpPr>
              <a:xfrm>
                <a:off x="360363" y="6840176"/>
                <a:ext cx="1440000" cy="360000"/>
                <a:chOff x="360363" y="6840176"/>
                <a:chExt cx="1440000" cy="360000"/>
              </a:xfrm>
            </p:grpSpPr>
            <p:sp>
              <p:nvSpPr>
                <p:cNvPr id="86" name="Azure Blue">
                  <a:extLst>
                    <a:ext uri="{FF2B5EF4-FFF2-40B4-BE49-F238E27FC236}">
                      <a16:creationId xmlns:a16="http://schemas.microsoft.com/office/drawing/2014/main" id="{ED6E67F5-2F7D-3FD7-F02D-BDF2AB9FF86A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Azure Dark Blue">
                  <a:extLst>
                    <a:ext uri="{FF2B5EF4-FFF2-40B4-BE49-F238E27FC236}">
                      <a16:creationId xmlns:a16="http://schemas.microsoft.com/office/drawing/2014/main" id="{7BE2C04A-6851-5D3D-61CD-D628C0FBA54B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005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Azure Turquoise">
                  <a:extLst>
                    <a:ext uri="{FF2B5EF4-FFF2-40B4-BE49-F238E27FC236}">
                      <a16:creationId xmlns:a16="http://schemas.microsoft.com/office/drawing/2014/main" id="{2F393056-228A-EB0A-26ED-E5DD5D5EE322}"/>
                    </a:ext>
                  </a:extLst>
                </p:cNvPr>
                <p:cNvSpPr/>
                <p:nvPr userDrawn="1"/>
              </p:nvSpPr>
              <p:spPr>
                <a:xfrm>
                  <a:off x="1080363" y="6840176"/>
                  <a:ext cx="360000" cy="360000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Azure Darker Turquoise">
                  <a:extLst>
                    <a:ext uri="{FF2B5EF4-FFF2-40B4-BE49-F238E27FC236}">
                      <a16:creationId xmlns:a16="http://schemas.microsoft.com/office/drawing/2014/main" id="{84502FAA-D414-CE5E-1013-355A0B74D3A5}"/>
                    </a:ext>
                  </a:extLst>
                </p:cNvPr>
                <p:cNvSpPr/>
                <p:nvPr userDrawn="1"/>
              </p:nvSpPr>
              <p:spPr>
                <a:xfrm>
                  <a:off x="1440363" y="6840176"/>
                  <a:ext cx="360000" cy="360000"/>
                </a:xfrm>
                <a:prstGeom prst="rect">
                  <a:avLst/>
                </a:prstGeom>
                <a:solidFill>
                  <a:srgbClr val="198A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Secondary Colors">
                <a:extLst>
                  <a:ext uri="{FF2B5EF4-FFF2-40B4-BE49-F238E27FC236}">
                    <a16:creationId xmlns:a16="http://schemas.microsoft.com/office/drawing/2014/main" id="{A224344F-0B49-32C8-E930-06309DD50DD1}"/>
                  </a:ext>
                </a:extLst>
              </p:cNvPr>
              <p:cNvGrpSpPr/>
              <p:nvPr userDrawn="1"/>
            </p:nvGrpSpPr>
            <p:grpSpPr>
              <a:xfrm>
                <a:off x="359030" y="7560176"/>
                <a:ext cx="1800363" cy="720000"/>
                <a:chOff x="2878924" y="7200176"/>
                <a:chExt cx="1800363" cy="720000"/>
              </a:xfrm>
            </p:grpSpPr>
            <p:sp>
              <p:nvSpPr>
                <p:cNvPr id="76" name="Azure Lightest Blue">
                  <a:extLst>
                    <a:ext uri="{FF2B5EF4-FFF2-40B4-BE49-F238E27FC236}">
                      <a16:creationId xmlns:a16="http://schemas.microsoft.com/office/drawing/2014/main" id="{75E5A298-3EC5-02FB-2208-BB04F7BC9D59}"/>
                    </a:ext>
                  </a:extLst>
                </p:cNvPr>
                <p:cNvSpPr/>
                <p:nvPr userDrawn="1"/>
              </p:nvSpPr>
              <p:spPr>
                <a:xfrm>
                  <a:off x="2879287" y="7200176"/>
                  <a:ext cx="360000" cy="360000"/>
                </a:xfrm>
                <a:prstGeom prst="rect">
                  <a:avLst/>
                </a:prstGeom>
                <a:solidFill>
                  <a:srgbClr val="77B0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Azure Light Blue">
                  <a:extLst>
                    <a:ext uri="{FF2B5EF4-FFF2-40B4-BE49-F238E27FC236}">
                      <a16:creationId xmlns:a16="http://schemas.microsoft.com/office/drawing/2014/main" id="{0A87CF86-A41F-561C-1D26-5F96266B7B7C}"/>
                    </a:ext>
                  </a:extLst>
                </p:cNvPr>
                <p:cNvSpPr/>
                <p:nvPr userDrawn="1"/>
              </p:nvSpPr>
              <p:spPr>
                <a:xfrm>
                  <a:off x="3239287" y="7200176"/>
                  <a:ext cx="360000" cy="360000"/>
                </a:xfrm>
                <a:prstGeom prst="rect">
                  <a:avLst/>
                </a:prstGeom>
                <a:solidFill>
                  <a:srgbClr val="5395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Azure Blue">
                  <a:extLst>
                    <a:ext uri="{FF2B5EF4-FFF2-40B4-BE49-F238E27FC236}">
                      <a16:creationId xmlns:a16="http://schemas.microsoft.com/office/drawing/2014/main" id="{4152FD1E-6EAF-E41B-C0B0-D8C00983859B}"/>
                    </a:ext>
                  </a:extLst>
                </p:cNvPr>
                <p:cNvSpPr/>
                <p:nvPr userDrawn="1"/>
              </p:nvSpPr>
              <p:spPr>
                <a:xfrm>
                  <a:off x="3599287" y="7200176"/>
                  <a:ext cx="360000" cy="360000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Azure Dark Blue">
                  <a:extLst>
                    <a:ext uri="{FF2B5EF4-FFF2-40B4-BE49-F238E27FC236}">
                      <a16:creationId xmlns:a16="http://schemas.microsoft.com/office/drawing/2014/main" id="{0F5FE855-4AEE-8133-132A-D942FD3885FF}"/>
                    </a:ext>
                  </a:extLst>
                </p:cNvPr>
                <p:cNvSpPr/>
                <p:nvPr userDrawn="1"/>
              </p:nvSpPr>
              <p:spPr>
                <a:xfrm>
                  <a:off x="3959287" y="7200176"/>
                  <a:ext cx="360000" cy="360000"/>
                </a:xfrm>
                <a:prstGeom prst="rect">
                  <a:avLst/>
                </a:prstGeom>
                <a:solidFill>
                  <a:srgbClr val="005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Azure Darkest Blue">
                  <a:extLst>
                    <a:ext uri="{FF2B5EF4-FFF2-40B4-BE49-F238E27FC236}">
                      <a16:creationId xmlns:a16="http://schemas.microsoft.com/office/drawing/2014/main" id="{D3DEB6C3-98D8-87DF-E7E5-6C10E8EFEA1C}"/>
                    </a:ext>
                  </a:extLst>
                </p:cNvPr>
                <p:cNvSpPr/>
                <p:nvPr userDrawn="1"/>
              </p:nvSpPr>
              <p:spPr>
                <a:xfrm>
                  <a:off x="4319287" y="7200176"/>
                  <a:ext cx="360000" cy="360000"/>
                </a:xfrm>
                <a:prstGeom prst="rect">
                  <a:avLst/>
                </a:prstGeom>
                <a:solidFill>
                  <a:srgbClr val="002D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Azure Lightest Turquoise">
                  <a:extLst>
                    <a:ext uri="{FF2B5EF4-FFF2-40B4-BE49-F238E27FC236}">
                      <a16:creationId xmlns:a16="http://schemas.microsoft.com/office/drawing/2014/main" id="{C3048078-586D-2B20-D4E7-BC26254ACD17}"/>
                    </a:ext>
                  </a:extLst>
                </p:cNvPr>
                <p:cNvSpPr/>
                <p:nvPr userDrawn="1"/>
              </p:nvSpPr>
              <p:spPr>
                <a:xfrm>
                  <a:off x="2878924" y="7560176"/>
                  <a:ext cx="360000" cy="360000"/>
                </a:xfrm>
                <a:prstGeom prst="rect">
                  <a:avLst/>
                </a:prstGeom>
                <a:solidFill>
                  <a:srgbClr val="9CEB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Azure Turquoise">
                  <a:extLst>
                    <a:ext uri="{FF2B5EF4-FFF2-40B4-BE49-F238E27FC236}">
                      <a16:creationId xmlns:a16="http://schemas.microsoft.com/office/drawing/2014/main" id="{F18F00C6-2B18-2CFE-98FB-F2C78E6079DD}"/>
                    </a:ext>
                  </a:extLst>
                </p:cNvPr>
                <p:cNvSpPr/>
                <p:nvPr userDrawn="1"/>
              </p:nvSpPr>
              <p:spPr>
                <a:xfrm>
                  <a:off x="3238924" y="7560176"/>
                  <a:ext cx="360000" cy="360000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Azure Dark Turquoise">
                  <a:extLst>
                    <a:ext uri="{FF2B5EF4-FFF2-40B4-BE49-F238E27FC236}">
                      <a16:creationId xmlns:a16="http://schemas.microsoft.com/office/drawing/2014/main" id="{593D44AB-68DC-A8F6-5F61-1D702ED3836B}"/>
                    </a:ext>
                  </a:extLst>
                </p:cNvPr>
                <p:cNvSpPr/>
                <p:nvPr userDrawn="1"/>
              </p:nvSpPr>
              <p:spPr>
                <a:xfrm>
                  <a:off x="3598924" y="7560176"/>
                  <a:ext cx="360000" cy="360000"/>
                </a:xfrm>
                <a:prstGeom prst="rect">
                  <a:avLst/>
                </a:prstGeom>
                <a:solidFill>
                  <a:srgbClr val="00B9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Azure Darker Turquoise">
                  <a:extLst>
                    <a:ext uri="{FF2B5EF4-FFF2-40B4-BE49-F238E27FC236}">
                      <a16:creationId xmlns:a16="http://schemas.microsoft.com/office/drawing/2014/main" id="{2DBDC114-5556-7960-8109-009926675920}"/>
                    </a:ext>
                  </a:extLst>
                </p:cNvPr>
                <p:cNvSpPr/>
                <p:nvPr userDrawn="1"/>
              </p:nvSpPr>
              <p:spPr>
                <a:xfrm>
                  <a:off x="3958924" y="7560176"/>
                  <a:ext cx="360000" cy="360000"/>
                </a:xfrm>
                <a:prstGeom prst="rect">
                  <a:avLst/>
                </a:prstGeom>
                <a:solidFill>
                  <a:srgbClr val="198A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Azure Darkest Turquoise">
                  <a:extLst>
                    <a:ext uri="{FF2B5EF4-FFF2-40B4-BE49-F238E27FC236}">
                      <a16:creationId xmlns:a16="http://schemas.microsoft.com/office/drawing/2014/main" id="{F809D4BB-5231-2580-1F8F-E8D42E207C3A}"/>
                    </a:ext>
                  </a:extLst>
                </p:cNvPr>
                <p:cNvSpPr/>
                <p:nvPr userDrawn="1"/>
              </p:nvSpPr>
              <p:spPr>
                <a:xfrm>
                  <a:off x="4318924" y="7560176"/>
                  <a:ext cx="360000" cy="360000"/>
                </a:xfrm>
                <a:prstGeom prst="rect">
                  <a:avLst/>
                </a:prstGeom>
                <a:solidFill>
                  <a:srgbClr val="1368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Azure Colors">
                <a:extLst>
                  <a:ext uri="{FF2B5EF4-FFF2-40B4-BE49-F238E27FC236}">
                    <a16:creationId xmlns:a16="http://schemas.microsoft.com/office/drawing/2014/main" id="{00185CC1-AB3A-A889-578B-1E8CEB5061BC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80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Azure Colors:</a:t>
                </a:r>
              </a:p>
            </p:txBody>
          </p:sp>
        </p:grpSp>
        <p:grpSp>
          <p:nvGrpSpPr>
            <p:cNvPr id="45" name="Fabric Colors">
              <a:extLst>
                <a:ext uri="{FF2B5EF4-FFF2-40B4-BE49-F238E27FC236}">
                  <a16:creationId xmlns:a16="http://schemas.microsoft.com/office/drawing/2014/main" id="{96BEED0A-F036-A1ED-0FDC-F8D7B57E2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60000" y="6659678"/>
              <a:ext cx="1441333" cy="1620067"/>
              <a:chOff x="359030" y="6660109"/>
              <a:chExt cx="1441333" cy="1620067"/>
            </a:xfrm>
          </p:grpSpPr>
          <p:grpSp>
            <p:nvGrpSpPr>
              <p:cNvPr id="60" name="Main Colors">
                <a:extLst>
                  <a:ext uri="{FF2B5EF4-FFF2-40B4-BE49-F238E27FC236}">
                    <a16:creationId xmlns:a16="http://schemas.microsoft.com/office/drawing/2014/main" id="{2090525D-7010-B068-0320-662CD457DCC1}"/>
                  </a:ext>
                </a:extLst>
              </p:cNvPr>
              <p:cNvGrpSpPr/>
              <p:nvPr userDrawn="1"/>
            </p:nvGrpSpPr>
            <p:grpSpPr>
              <a:xfrm>
                <a:off x="360363" y="6840176"/>
                <a:ext cx="720000" cy="360000"/>
                <a:chOff x="360363" y="6840176"/>
                <a:chExt cx="720000" cy="360000"/>
              </a:xfrm>
            </p:grpSpPr>
            <p:sp>
              <p:nvSpPr>
                <p:cNvPr id="71" name="Fabric 100 (Dark Primary)">
                  <a:extLst>
                    <a:ext uri="{FF2B5EF4-FFF2-40B4-BE49-F238E27FC236}">
                      <a16:creationId xmlns:a16="http://schemas.microsoft.com/office/drawing/2014/main" id="{B596C49B-E51F-E9E9-6412-F9DBA9C2E481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2AAC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abric 80 (Primary)">
                  <a:extLst>
                    <a:ext uri="{FF2B5EF4-FFF2-40B4-BE49-F238E27FC236}">
                      <a16:creationId xmlns:a16="http://schemas.microsoft.com/office/drawing/2014/main" id="{9272C3E6-E4BA-11AE-F9CB-FED1D716E5E5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11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Secondary Colors">
                <a:extLst>
                  <a:ext uri="{FF2B5EF4-FFF2-40B4-BE49-F238E27FC236}">
                    <a16:creationId xmlns:a16="http://schemas.microsoft.com/office/drawing/2014/main" id="{201EB644-AF7E-C3E7-7AEC-A499CC497003}"/>
                  </a:ext>
                </a:extLst>
              </p:cNvPr>
              <p:cNvGrpSpPr/>
              <p:nvPr userDrawn="1"/>
            </p:nvGrpSpPr>
            <p:grpSpPr>
              <a:xfrm>
                <a:off x="359030" y="7560176"/>
                <a:ext cx="1440363" cy="720000"/>
                <a:chOff x="2878924" y="7200176"/>
                <a:chExt cx="1440363" cy="720000"/>
              </a:xfrm>
            </p:grpSpPr>
            <p:sp>
              <p:nvSpPr>
                <p:cNvPr id="63" name="Gradient 1a">
                  <a:extLst>
                    <a:ext uri="{FF2B5EF4-FFF2-40B4-BE49-F238E27FC236}">
                      <a16:creationId xmlns:a16="http://schemas.microsoft.com/office/drawing/2014/main" id="{4C6D98DB-B71A-9B15-FF89-DE5828E203EE}"/>
                    </a:ext>
                  </a:extLst>
                </p:cNvPr>
                <p:cNvSpPr/>
                <p:nvPr userDrawn="1"/>
              </p:nvSpPr>
              <p:spPr>
                <a:xfrm>
                  <a:off x="2879287" y="7200176"/>
                  <a:ext cx="360000" cy="360000"/>
                </a:xfrm>
                <a:prstGeom prst="rect">
                  <a:avLst/>
                </a:prstGeom>
                <a:solidFill>
                  <a:srgbClr val="6AD6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Gradient 1b">
                  <a:extLst>
                    <a:ext uri="{FF2B5EF4-FFF2-40B4-BE49-F238E27FC236}">
                      <a16:creationId xmlns:a16="http://schemas.microsoft.com/office/drawing/2014/main" id="{F465F757-BF55-EE41-7BEC-6CAD0415F6C9}"/>
                    </a:ext>
                  </a:extLst>
                </p:cNvPr>
                <p:cNvSpPr/>
                <p:nvPr userDrawn="1"/>
              </p:nvSpPr>
              <p:spPr>
                <a:xfrm>
                  <a:off x="3239287" y="7200176"/>
                  <a:ext cx="360000" cy="360000"/>
                </a:xfrm>
                <a:prstGeom prst="rect">
                  <a:avLst/>
                </a:prstGeom>
                <a:solidFill>
                  <a:srgbClr val="68E4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Gradient 1c">
                  <a:extLst>
                    <a:ext uri="{FF2B5EF4-FFF2-40B4-BE49-F238E27FC236}">
                      <a16:creationId xmlns:a16="http://schemas.microsoft.com/office/drawing/2014/main" id="{5859EC7C-34A1-43BA-F74D-1962CCCB25D6}"/>
                    </a:ext>
                  </a:extLst>
                </p:cNvPr>
                <p:cNvSpPr/>
                <p:nvPr userDrawn="1"/>
              </p:nvSpPr>
              <p:spPr>
                <a:xfrm>
                  <a:off x="3599287" y="7200176"/>
                  <a:ext cx="360000" cy="360000"/>
                </a:xfrm>
                <a:prstGeom prst="rect">
                  <a:avLst/>
                </a:prstGeom>
                <a:solidFill>
                  <a:srgbClr val="6DE9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Gradient 1d">
                  <a:extLst>
                    <a:ext uri="{FF2B5EF4-FFF2-40B4-BE49-F238E27FC236}">
                      <a16:creationId xmlns:a16="http://schemas.microsoft.com/office/drawing/2014/main" id="{46D7AFED-25F9-9185-D30D-65D94C83F117}"/>
                    </a:ext>
                  </a:extLst>
                </p:cNvPr>
                <p:cNvSpPr/>
                <p:nvPr userDrawn="1"/>
              </p:nvSpPr>
              <p:spPr>
                <a:xfrm>
                  <a:off x="3959287" y="7200176"/>
                  <a:ext cx="360000" cy="360000"/>
                </a:xfrm>
                <a:prstGeom prst="rect">
                  <a:avLst/>
                </a:prstGeom>
                <a:solidFill>
                  <a:srgbClr val="ABE8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Gradient 2a">
                  <a:extLst>
                    <a:ext uri="{FF2B5EF4-FFF2-40B4-BE49-F238E27FC236}">
                      <a16:creationId xmlns:a16="http://schemas.microsoft.com/office/drawing/2014/main" id="{4E9E0C24-C95F-B97A-1ACB-35189243D1CA}"/>
                    </a:ext>
                  </a:extLst>
                </p:cNvPr>
                <p:cNvSpPr/>
                <p:nvPr userDrawn="1"/>
              </p:nvSpPr>
              <p:spPr>
                <a:xfrm>
                  <a:off x="2878924" y="7560176"/>
                  <a:ext cx="360000" cy="360000"/>
                </a:xfrm>
                <a:prstGeom prst="rect">
                  <a:avLst/>
                </a:prstGeom>
                <a:solidFill>
                  <a:srgbClr val="9EE0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Gradient 2b">
                  <a:extLst>
                    <a:ext uri="{FF2B5EF4-FFF2-40B4-BE49-F238E27FC236}">
                      <a16:creationId xmlns:a16="http://schemas.microsoft.com/office/drawing/2014/main" id="{4795FF94-E7C8-794A-FF5B-DB9F09563A82}"/>
                    </a:ext>
                  </a:extLst>
                </p:cNvPr>
                <p:cNvSpPr/>
                <p:nvPr userDrawn="1"/>
              </p:nvSpPr>
              <p:spPr>
                <a:xfrm>
                  <a:off x="3238924" y="7560176"/>
                  <a:ext cx="360000" cy="360000"/>
                </a:xfrm>
                <a:prstGeom prst="rect">
                  <a:avLst/>
                </a:prstGeom>
                <a:solidFill>
                  <a:srgbClr val="52C7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Gradient 2c">
                  <a:extLst>
                    <a:ext uri="{FF2B5EF4-FFF2-40B4-BE49-F238E27FC236}">
                      <a16:creationId xmlns:a16="http://schemas.microsoft.com/office/drawing/2014/main" id="{F4E46B6F-58CD-D6F3-F881-E97329B317AF}"/>
                    </a:ext>
                  </a:extLst>
                </p:cNvPr>
                <p:cNvSpPr/>
                <p:nvPr userDrawn="1"/>
              </p:nvSpPr>
              <p:spPr>
                <a:xfrm>
                  <a:off x="3598924" y="7560176"/>
                  <a:ext cx="360000" cy="360000"/>
                </a:xfrm>
                <a:prstGeom prst="rect">
                  <a:avLst/>
                </a:prstGeom>
                <a:solidFill>
                  <a:srgbClr val="095D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Gradient 2d">
                  <a:extLst>
                    <a:ext uri="{FF2B5EF4-FFF2-40B4-BE49-F238E27FC236}">
                      <a16:creationId xmlns:a16="http://schemas.microsoft.com/office/drawing/2014/main" id="{276A2EB4-13FE-673E-275C-CA07219DD3D2}"/>
                    </a:ext>
                  </a:extLst>
                </p:cNvPr>
                <p:cNvSpPr/>
                <p:nvPr userDrawn="1"/>
              </p:nvSpPr>
              <p:spPr>
                <a:xfrm>
                  <a:off x="3958924" y="7560176"/>
                  <a:ext cx="360000" cy="360000"/>
                </a:xfrm>
                <a:prstGeom prst="rect">
                  <a:avLst/>
                </a:prstGeom>
                <a:solidFill>
                  <a:srgbClr val="063D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abric Colors">
                <a:extLst>
                  <a:ext uri="{FF2B5EF4-FFF2-40B4-BE49-F238E27FC236}">
                    <a16:creationId xmlns:a16="http://schemas.microsoft.com/office/drawing/2014/main" id="{8EECE4AE-5DF7-D0E0-4513-B589A93A5731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Fabric Colors:</a:t>
                </a:r>
              </a:p>
            </p:txBody>
          </p:sp>
        </p:grpSp>
        <p:grpSp>
          <p:nvGrpSpPr>
            <p:cNvPr id="46" name="Data Factory Colors">
              <a:extLst>
                <a:ext uri="{FF2B5EF4-FFF2-40B4-BE49-F238E27FC236}">
                  <a16:creationId xmlns:a16="http://schemas.microsoft.com/office/drawing/2014/main" id="{0596419D-58A2-03E8-6518-C76C5155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360000" y="6660000"/>
              <a:ext cx="1440000" cy="540067"/>
              <a:chOff x="360363" y="6660109"/>
              <a:chExt cx="1440000" cy="540067"/>
            </a:xfrm>
          </p:grpSpPr>
          <p:grpSp>
            <p:nvGrpSpPr>
              <p:cNvPr id="54" name="Main Colors">
                <a:extLst>
                  <a:ext uri="{FF2B5EF4-FFF2-40B4-BE49-F238E27FC236}">
                    <a16:creationId xmlns:a16="http://schemas.microsoft.com/office/drawing/2014/main" id="{36B2A5C1-6E94-38BE-279E-317CBFFE1571}"/>
                  </a:ext>
                </a:extLst>
              </p:cNvPr>
              <p:cNvGrpSpPr/>
              <p:nvPr userDrawn="1"/>
            </p:nvGrpSpPr>
            <p:grpSpPr>
              <a:xfrm>
                <a:off x="360363" y="6840109"/>
                <a:ext cx="1438667" cy="360067"/>
                <a:chOff x="360363" y="6840109"/>
                <a:chExt cx="1438667" cy="360067"/>
              </a:xfrm>
            </p:grpSpPr>
            <p:sp>
              <p:nvSpPr>
                <p:cNvPr id="56" name="Data Factory Light Green">
                  <a:extLst>
                    <a:ext uri="{FF2B5EF4-FFF2-40B4-BE49-F238E27FC236}">
                      <a16:creationId xmlns:a16="http://schemas.microsoft.com/office/drawing/2014/main" id="{FB056EDB-B0B0-F006-188C-D46132692A6C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D1E2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Data Factory Green">
                  <a:extLst>
                    <a:ext uri="{FF2B5EF4-FFF2-40B4-BE49-F238E27FC236}">
                      <a16:creationId xmlns:a16="http://schemas.microsoft.com/office/drawing/2014/main" id="{A496822F-CCF5-0826-269E-FBEE3E4C0800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5AAF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Data Factory Dark Green">
                  <a:extLst>
                    <a:ext uri="{FF2B5EF4-FFF2-40B4-BE49-F238E27FC236}">
                      <a16:creationId xmlns:a16="http://schemas.microsoft.com/office/drawing/2014/main" id="{8D0FC69F-832D-69C9-4581-AA60677CE8DD}"/>
                    </a:ext>
                  </a:extLst>
                </p:cNvPr>
                <p:cNvSpPr/>
                <p:nvPr userDrawn="1"/>
              </p:nvSpPr>
              <p:spPr>
                <a:xfrm>
                  <a:off x="1079030" y="6840109"/>
                  <a:ext cx="360000" cy="360000"/>
                </a:xfrm>
                <a:prstGeom prst="rect">
                  <a:avLst/>
                </a:prstGeom>
                <a:solidFill>
                  <a:srgbClr val="0D6B2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Data Factory Blue">
                  <a:extLst>
                    <a:ext uri="{FF2B5EF4-FFF2-40B4-BE49-F238E27FC236}">
                      <a16:creationId xmlns:a16="http://schemas.microsoft.com/office/drawing/2014/main" id="{E60D5279-CD8D-0BFF-98F5-083064E9A51D}"/>
                    </a:ext>
                  </a:extLst>
                </p:cNvPr>
                <p:cNvSpPr/>
                <p:nvPr userDrawn="1"/>
              </p:nvSpPr>
              <p:spPr>
                <a:xfrm>
                  <a:off x="1439030" y="6840109"/>
                  <a:ext cx="360000" cy="360000"/>
                </a:xfrm>
                <a:prstGeom prst="rect">
                  <a:avLst/>
                </a:prstGeom>
                <a:solidFill>
                  <a:srgbClr val="0E51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" name="Data Factory Colors">
                <a:extLst>
                  <a:ext uri="{FF2B5EF4-FFF2-40B4-BE49-F238E27FC236}">
                    <a16:creationId xmlns:a16="http://schemas.microsoft.com/office/drawing/2014/main" id="{92083326-418B-6A8B-C609-FD9173B5B60B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Data Factory Colors:</a:t>
                </a:r>
              </a:p>
            </p:txBody>
          </p:sp>
        </p:grpSp>
        <p:grpSp>
          <p:nvGrpSpPr>
            <p:cNvPr id="47" name="Power BI Colors">
              <a:extLst>
                <a:ext uri="{FF2B5EF4-FFF2-40B4-BE49-F238E27FC236}">
                  <a16:creationId xmlns:a16="http://schemas.microsoft.com/office/drawing/2014/main" id="{700454AD-66B8-1446-E2BA-B15A55BBF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360000" y="7379678"/>
              <a:ext cx="1440000" cy="540067"/>
              <a:chOff x="360363" y="6660109"/>
              <a:chExt cx="1440000" cy="540067"/>
            </a:xfrm>
          </p:grpSpPr>
          <p:grpSp>
            <p:nvGrpSpPr>
              <p:cNvPr id="48" name="Main Colors">
                <a:extLst>
                  <a:ext uri="{FF2B5EF4-FFF2-40B4-BE49-F238E27FC236}">
                    <a16:creationId xmlns:a16="http://schemas.microsoft.com/office/drawing/2014/main" id="{5A9F7CDD-F55E-41AB-0974-53D8603DB508}"/>
                  </a:ext>
                </a:extLst>
              </p:cNvPr>
              <p:cNvGrpSpPr/>
              <p:nvPr userDrawn="1"/>
            </p:nvGrpSpPr>
            <p:grpSpPr>
              <a:xfrm>
                <a:off x="360363" y="6840109"/>
                <a:ext cx="1438667" cy="360067"/>
                <a:chOff x="360363" y="6840109"/>
                <a:chExt cx="1438667" cy="360067"/>
              </a:xfrm>
            </p:grpSpPr>
            <p:sp>
              <p:nvSpPr>
                <p:cNvPr id="50" name="Fabric 100 (Dark Primary)">
                  <a:extLst>
                    <a:ext uri="{FF2B5EF4-FFF2-40B4-BE49-F238E27FC236}">
                      <a16:creationId xmlns:a16="http://schemas.microsoft.com/office/drawing/2014/main" id="{75BC25AD-8210-7081-CC63-A74D1E78E13D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F9E5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abric 80 (Primary)">
                  <a:extLst>
                    <a:ext uri="{FF2B5EF4-FFF2-40B4-BE49-F238E27FC236}">
                      <a16:creationId xmlns:a16="http://schemas.microsoft.com/office/drawing/2014/main" id="{4237D3A5-4786-1529-863E-E939B942987E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F6D7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abric 100 (Dark Primary)">
                  <a:extLst>
                    <a:ext uri="{FF2B5EF4-FFF2-40B4-BE49-F238E27FC236}">
                      <a16:creationId xmlns:a16="http://schemas.microsoft.com/office/drawing/2014/main" id="{0E5792A0-350E-2B7B-CADB-0299558D7E14}"/>
                    </a:ext>
                  </a:extLst>
                </p:cNvPr>
                <p:cNvSpPr/>
                <p:nvPr userDrawn="1"/>
              </p:nvSpPr>
              <p:spPr>
                <a:xfrm>
                  <a:off x="1079030" y="6840109"/>
                  <a:ext cx="360000" cy="360000"/>
                </a:xfrm>
                <a:prstGeom prst="rect">
                  <a:avLst/>
                </a:prstGeom>
                <a:solidFill>
                  <a:srgbClr val="E6AD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abric 80 (Primary)">
                  <a:extLst>
                    <a:ext uri="{FF2B5EF4-FFF2-40B4-BE49-F238E27FC236}">
                      <a16:creationId xmlns:a16="http://schemas.microsoft.com/office/drawing/2014/main" id="{C73B12A7-D92E-FF5C-1468-B42FCBC54A8E}"/>
                    </a:ext>
                  </a:extLst>
                </p:cNvPr>
                <p:cNvSpPr/>
                <p:nvPr userDrawn="1"/>
              </p:nvSpPr>
              <p:spPr>
                <a:xfrm>
                  <a:off x="1439030" y="6840109"/>
                  <a:ext cx="360000" cy="360000"/>
                </a:xfrm>
                <a:prstGeom prst="rect">
                  <a:avLst/>
                </a:prstGeom>
                <a:solidFill>
                  <a:srgbClr val="C87E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Power BI Colors">
                <a:extLst>
                  <a:ext uri="{FF2B5EF4-FFF2-40B4-BE49-F238E27FC236}">
                    <a16:creationId xmlns:a16="http://schemas.microsoft.com/office/drawing/2014/main" id="{5917A55E-F34F-2282-311C-6141B643EB27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Power BI Colors:</a:t>
                </a:r>
              </a:p>
            </p:txBody>
          </p:sp>
        </p:grpSp>
      </p:grp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368" y="381374"/>
            <a:ext cx="11429516" cy="761979"/>
          </a:xfrm>
          <a:prstGeom prst="rect">
            <a:avLst/>
          </a:prstGeom>
          <a:effectLst/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7616C-2A68-2655-1844-2486D054C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368" y="1523815"/>
            <a:ext cx="11429264" cy="4952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71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2580335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US" sz="4657" b="1" kern="1200" dirty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j-lt"/>
          <a:ea typeface="Roboto" panose="02000000000000000000" pitchFamily="2" charset="0"/>
          <a:cs typeface="Aptos Serif" panose="020B0502040204020203" pitchFamily="18" charset="0"/>
        </a:defRPr>
      </a:lvl1pPr>
    </p:titleStyle>
    <p:bodyStyle>
      <a:lvl1pPr marL="0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381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1pPr>
      <a:lvl2pPr marL="571482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3387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2pPr>
      <a:lvl3pPr marL="1142964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2963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3pPr>
      <a:lvl4pPr marL="1523952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254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4pPr>
      <a:lvl5pPr marL="1904940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nb-NO" sz="254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5pPr>
      <a:lvl6pPr marL="7095917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6pPr>
      <a:lvl7pPr marL="8386083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7pPr>
      <a:lvl8pPr marL="9676250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8pPr>
      <a:lvl9pPr marL="10966417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1pPr>
      <a:lvl2pPr marL="1290166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2pPr>
      <a:lvl3pPr marL="2580335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3pPr>
      <a:lvl4pPr marL="3870500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4pPr>
      <a:lvl5pPr marL="5160666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5pPr>
      <a:lvl6pPr marL="6450832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6pPr>
      <a:lvl7pPr marL="7741001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7pPr>
      <a:lvl8pPr marL="9031167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8pPr>
      <a:lvl9pPr marL="10321332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07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6" orient="horz" pos="3855">
          <p15:clr>
            <a:srgbClr val="F26B43"/>
          </p15:clr>
        </p15:guide>
        <p15:guide id="8" orient="horz" pos="2041">
          <p15:clr>
            <a:srgbClr val="F26B43"/>
          </p15:clr>
        </p15:guide>
        <p15:guide id="9" orient="horz" pos="2381">
          <p15:clr>
            <a:srgbClr val="A4A3A4"/>
          </p15:clr>
        </p15:guide>
        <p15:guide id="10" pos="5329">
          <p15:clr>
            <a:srgbClr val="A4A3A4"/>
          </p15:clr>
        </p15:guide>
        <p15:guide id="11" pos="1928">
          <p15:clr>
            <a:srgbClr val="A4A3A4"/>
          </p15:clr>
        </p15:guide>
        <p15:guide id="12" orient="horz" pos="6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emf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62.emf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emf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svg"/><Relationship Id="rId10" Type="http://schemas.openxmlformats.org/officeDocument/2006/relationships/image" Target="../media/image74.svg"/><Relationship Id="rId19" Type="http://schemas.openxmlformats.org/officeDocument/2006/relationships/image" Target="../media/image83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svg"/><Relationship Id="rId18" Type="http://schemas.openxmlformats.org/officeDocument/2006/relationships/image" Target="../media/image62.emf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7.png"/><Relationship Id="rId5" Type="http://schemas.openxmlformats.org/officeDocument/2006/relationships/image" Target="../media/image69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68.svg"/><Relationship Id="rId9" Type="http://schemas.openxmlformats.org/officeDocument/2006/relationships/image" Target="../media/image75.png"/><Relationship Id="rId14" Type="http://schemas.openxmlformats.org/officeDocument/2006/relationships/image" Target="../media/image8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opsmanifesto.org/en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fif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svg"/><Relationship Id="rId3" Type="http://schemas.openxmlformats.org/officeDocument/2006/relationships/image" Target="../media/image26.svg"/><Relationship Id="rId21" Type="http://schemas.openxmlformats.org/officeDocument/2006/relationships/image" Target="../media/image44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3DA9C-8F27-2EFC-171F-4B7F95BC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1478825"/>
            <a:ext cx="10099963" cy="609600"/>
          </a:xfrm>
        </p:spPr>
        <p:txBody>
          <a:bodyPr/>
          <a:lstStyle/>
          <a:p>
            <a:r>
              <a:rPr lang="en-GB" dirty="0"/>
              <a:t>BY THE POWER OF ANALYTICS ENGINEERING!</a:t>
            </a:r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B5852294-18BC-B99A-7248-19B21FCB2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481" y="4041475"/>
            <a:ext cx="4013038" cy="1337700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7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BFD-342A-BBD5-E041-33233329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B0884-9355-A044-84A8-4A3E89387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6754" b="26754"/>
          <a:stretch/>
        </p:blipFill>
        <p:spPr>
          <a:xfrm>
            <a:off x="4606694" y="2068136"/>
            <a:ext cx="1577399" cy="16147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2EB74D-DBA2-B4C4-36A1-2A7BB66FBCEF}"/>
              </a:ext>
            </a:extLst>
          </p:cNvPr>
          <p:cNvGrpSpPr/>
          <p:nvPr/>
        </p:nvGrpSpPr>
        <p:grpSpPr>
          <a:xfrm>
            <a:off x="2610880" y="2596212"/>
            <a:ext cx="900512" cy="1271324"/>
            <a:chOff x="2610880" y="2596212"/>
            <a:chExt cx="900512" cy="1271324"/>
          </a:xfrm>
        </p:grpSpPr>
        <p:pic>
          <p:nvPicPr>
            <p:cNvPr id="2054" name="Picture 6" descr="Visual Studio Icon Png #271039 - Free Icons Library">
              <a:extLst>
                <a:ext uri="{FF2B5EF4-FFF2-40B4-BE49-F238E27FC236}">
                  <a16:creationId xmlns:a16="http://schemas.microsoft.com/office/drawing/2014/main" id="{162CE000-FDFC-17C3-53F0-F7E6AB48C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600" y="2596212"/>
              <a:ext cx="858792" cy="85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04D410-875E-452F-8EC5-670B966D0C49}"/>
                </a:ext>
              </a:extLst>
            </p:cNvPr>
            <p:cNvSpPr txBox="1"/>
            <p:nvPr/>
          </p:nvSpPr>
          <p:spPr>
            <a:xfrm>
              <a:off x="2610880" y="34982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SSIS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E717E-7575-59B3-D269-972910D9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44" y="2162482"/>
            <a:ext cx="1504950" cy="2122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304671-E38E-052B-5476-1E9F30DBD491}"/>
              </a:ext>
            </a:extLst>
          </p:cNvPr>
          <p:cNvSpPr txBox="1"/>
          <p:nvPr/>
        </p:nvSpPr>
        <p:spPr>
          <a:xfrm>
            <a:off x="488378" y="4341804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29C95D-ADF6-CA42-25CA-925989CF82BF}"/>
              </a:ext>
            </a:extLst>
          </p:cNvPr>
          <p:cNvSpPr/>
          <p:nvPr/>
        </p:nvSpPr>
        <p:spPr>
          <a:xfrm>
            <a:off x="1927794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BA1652-CC3C-6FE8-4FD2-8C33B52F6C75}"/>
              </a:ext>
            </a:extLst>
          </p:cNvPr>
          <p:cNvSpPr/>
          <p:nvPr/>
        </p:nvSpPr>
        <p:spPr>
          <a:xfrm>
            <a:off x="3791995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29CAF5-FAB8-6107-8B6A-733C0562B5E4}"/>
              </a:ext>
            </a:extLst>
          </p:cNvPr>
          <p:cNvSpPr/>
          <p:nvPr/>
        </p:nvSpPr>
        <p:spPr>
          <a:xfrm>
            <a:off x="6003793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4BDE84-92C8-DB6E-CB4E-10B8AE01E1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8980" b="28980"/>
          <a:stretch/>
        </p:blipFill>
        <p:spPr>
          <a:xfrm>
            <a:off x="8872404" y="3279333"/>
            <a:ext cx="1189082" cy="1490661"/>
          </a:xfrm>
          <a:prstGeom prst="rect">
            <a:avLst/>
          </a:prstGeom>
        </p:spPr>
      </p:pic>
      <p:pic>
        <p:nvPicPr>
          <p:cNvPr id="2060" name="Picture 12" descr="AxioWorks | Limitless, live access to your SharePoint data">
            <a:extLst>
              <a:ext uri="{FF2B5EF4-FFF2-40B4-BE49-F238E27FC236}">
                <a16:creationId xmlns:a16="http://schemas.microsoft.com/office/drawing/2014/main" id="{57DEEFDC-0901-4C9B-596F-F0B1C2347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9310" r="29801" b="9943"/>
          <a:stretch/>
        </p:blipFill>
        <p:spPr bwMode="auto">
          <a:xfrm>
            <a:off x="8812843" y="827669"/>
            <a:ext cx="1219801" cy="17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9A6D94-A3DD-8D4C-833E-6A9C5991EE25}"/>
              </a:ext>
            </a:extLst>
          </p:cNvPr>
          <p:cNvGrpSpPr/>
          <p:nvPr/>
        </p:nvGrpSpPr>
        <p:grpSpPr>
          <a:xfrm>
            <a:off x="7124544" y="2416200"/>
            <a:ext cx="1219800" cy="1472936"/>
            <a:chOff x="7124544" y="2416200"/>
            <a:chExt cx="1219800" cy="1472936"/>
          </a:xfrm>
        </p:grpSpPr>
        <p:pic>
          <p:nvPicPr>
            <p:cNvPr id="2056" name="Picture 8" descr="Configure Analysis Services in Azure | Why Azure?">
              <a:extLst>
                <a:ext uri="{FF2B5EF4-FFF2-40B4-BE49-F238E27FC236}">
                  <a16:creationId xmlns:a16="http://schemas.microsoft.com/office/drawing/2014/main" id="{88C8EB2C-D9BD-4CF1-27E0-C577AA698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544" y="2416200"/>
              <a:ext cx="1219800" cy="12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ABD4E-297B-FF67-E64C-3B921226BF49}"/>
                </a:ext>
              </a:extLst>
            </p:cNvPr>
            <p:cNvSpPr txBox="1"/>
            <p:nvPr/>
          </p:nvSpPr>
          <p:spPr>
            <a:xfrm>
              <a:off x="7306694" y="35198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SSAS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466ECE-EB99-634B-38B8-F420C4F321E2}"/>
              </a:ext>
            </a:extLst>
          </p:cNvPr>
          <p:cNvSpPr/>
          <p:nvPr/>
        </p:nvSpPr>
        <p:spPr>
          <a:xfrm rot="19278426">
            <a:off x="8179907" y="2058082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D2A9DD-1B77-8B90-85D2-CF85DC90CDD9}"/>
              </a:ext>
            </a:extLst>
          </p:cNvPr>
          <p:cNvSpPr/>
          <p:nvPr/>
        </p:nvSpPr>
        <p:spPr>
          <a:xfrm rot="2175426">
            <a:off x="8289806" y="3431853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92037-1A76-462B-86C6-D32B2954B967}"/>
              </a:ext>
            </a:extLst>
          </p:cNvPr>
          <p:cNvSpPr txBox="1"/>
          <p:nvPr/>
        </p:nvSpPr>
        <p:spPr>
          <a:xfrm>
            <a:off x="4579395" y="366298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35A90-17CB-E9EA-992F-71A109A15671}"/>
              </a:ext>
            </a:extLst>
          </p:cNvPr>
          <p:cNvSpPr txBox="1"/>
          <p:nvPr/>
        </p:nvSpPr>
        <p:spPr>
          <a:xfrm>
            <a:off x="8803077" y="476999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42090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keleton wearing a cowboy hat and blue shirt typing on a computer&#10;&#10;Description automatically generated">
            <a:extLst>
              <a:ext uri="{FF2B5EF4-FFF2-40B4-BE49-F238E27FC236}">
                <a16:creationId xmlns:a16="http://schemas.microsoft.com/office/drawing/2014/main" id="{1A44E06E-874F-638F-BA80-918F96AE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671" y="824671"/>
            <a:ext cx="5208657" cy="52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6FF98C-2A38-B288-D125-25B1BB0EBC86}"/>
              </a:ext>
            </a:extLst>
          </p:cNvPr>
          <p:cNvSpPr/>
          <p:nvPr/>
        </p:nvSpPr>
        <p:spPr>
          <a:xfrm>
            <a:off x="1767897" y="807720"/>
            <a:ext cx="9635274" cy="5242560"/>
          </a:xfrm>
          <a:prstGeom prst="roundRect">
            <a:avLst/>
          </a:prstGeom>
          <a:solidFill>
            <a:srgbClr val="7DECCB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709187" y="3198510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 dirty="0"/>
              <a:t>Technology changes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544" y="5058894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4807" y="5012011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626DE54-03BF-FD7A-5C9A-801D06BD0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103" y="5421761"/>
            <a:ext cx="512543" cy="52322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586245" y="3198602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7463303" y="3197889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653728" y="3205509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709187" y="2774668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584284" y="277466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7459382" y="2770786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129536" y="3736522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9106" y="3356605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0573406" y="4438445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2266491" y="4220678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149107" y="4171427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709187" y="3192241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653728" y="3205977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497009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7384808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6380" y="1444113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799" y="1108779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BA33A5A5-4FA5-A7A8-5868-F02721BE0BF1}"/>
              </a:ext>
            </a:extLst>
          </p:cNvPr>
          <p:cNvSpPr/>
          <p:nvPr/>
        </p:nvSpPr>
        <p:spPr>
          <a:xfrm rot="1878550">
            <a:off x="7367751" y="2214878"/>
            <a:ext cx="463156" cy="4688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6283346" y="2296646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5285728" y="2257233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791773" y="1731782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5075" y="1822244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6131" y="3695353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729510" y="3703096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6059902" y="3676945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7935463" y="3664642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2000462" y="3870295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06" y="3356605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1460" y="5029079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 descr="A green and blue logo&#10;&#10;Description automatically generated">
            <a:extLst>
              <a:ext uri="{FF2B5EF4-FFF2-40B4-BE49-F238E27FC236}">
                <a16:creationId xmlns:a16="http://schemas.microsoft.com/office/drawing/2014/main" id="{383291C7-46D3-92B2-A477-72821B5B0D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9575" y="1083592"/>
            <a:ext cx="1474310" cy="14508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2668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24273"/>
            <a:ext cx="6898920" cy="609600"/>
          </a:xfrm>
        </p:spPr>
        <p:txBody>
          <a:bodyPr/>
          <a:lstStyle/>
          <a:p>
            <a:r>
              <a:rPr lang="en-GB" dirty="0"/>
              <a:t>WORKING PRACTICE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first based approaches (Spark, Scala, Python)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as Code (Terraform, Bicep)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source control practices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/ Continuous Deployment (CI/CD)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329242" y="3149859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DATA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599" y="5010243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4862" y="4963360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206300" y="3149951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8226789" y="32263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273783" y="3156858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329242" y="272601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204339" y="2726016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8222868" y="27992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893022" y="37650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2592" y="33850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1336892" y="4466929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1886546" y="4172027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912593" y="41999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329242" y="3143590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273783" y="3157326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117064" y="3169890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8148294" y="32470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6435" y="1395462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54" y="1060128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5903401" y="2247995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4905783" y="2208582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411828" y="1683131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5130" y="1773593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186" y="3646702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349565" y="3654445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5679957" y="3628294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8698949" y="36931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1620517" y="3821644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61" y="3307954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4946" y="50575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D9DD39-C5BE-D93A-37F4-C13550E08A25}"/>
              </a:ext>
            </a:extLst>
          </p:cNvPr>
          <p:cNvCxnSpPr>
            <a:cxnSpLocks/>
          </p:cNvCxnSpPr>
          <p:nvPr/>
        </p:nvCxnSpPr>
        <p:spPr>
          <a:xfrm>
            <a:off x="7685371" y="351130"/>
            <a:ext cx="2195" cy="6166713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47232163-4709-6708-49A8-FF3A450BBECE}"/>
              </a:ext>
            </a:extLst>
          </p:cNvPr>
          <p:cNvSpPr txBox="1">
            <a:spLocks/>
          </p:cNvSpPr>
          <p:nvPr/>
        </p:nvSpPr>
        <p:spPr>
          <a:xfrm>
            <a:off x="375119" y="86268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Bebas Neue" panose="020B0606020202050201" pitchFamily="34" charset="0"/>
              </a:rPr>
              <a:t>DATA ENGINEERING</a:t>
            </a:r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44C9-C8ED-C3F7-7906-FAADAC5A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 OF ANALYTICS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B842B-651C-8EDB-8AB0-033DA5A8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18" y="828158"/>
            <a:ext cx="5061882" cy="57067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2" descr="I'm Alan Partridge">
            <a:extLst>
              <a:ext uri="{FF2B5EF4-FFF2-40B4-BE49-F238E27FC236}">
                <a16:creationId xmlns:a16="http://schemas.microsoft.com/office/drawing/2014/main" id="{493ED236-9FC0-74B1-BBD7-CF4925F0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00" y="1661363"/>
            <a:ext cx="5278928" cy="31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garment&#10;&#10;Description automatically generated">
            <a:extLst>
              <a:ext uri="{FF2B5EF4-FFF2-40B4-BE49-F238E27FC236}">
                <a16:creationId xmlns:a16="http://schemas.microsoft.com/office/drawing/2014/main" id="{79B79B0C-B51F-436A-FDD7-A8BC7470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0" y="828158"/>
            <a:ext cx="6898920" cy="576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E6854-4D1E-2BFE-C1A4-CC24D1E41AD4}"/>
              </a:ext>
            </a:extLst>
          </p:cNvPr>
          <p:cNvSpPr txBox="1"/>
          <p:nvPr/>
        </p:nvSpPr>
        <p:spPr>
          <a:xfrm>
            <a:off x="2448000" y="4951793"/>
            <a:ext cx="64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“They’ve re-badged it, you fool!”</a:t>
            </a:r>
          </a:p>
        </p:txBody>
      </p:sp>
    </p:spTree>
    <p:extLst>
      <p:ext uri="{BB962C8B-B14F-4D97-AF65-F5344CB8AC3E}">
        <p14:creationId xmlns:p14="http://schemas.microsoft.com/office/powerpoint/2010/main" val="2999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5E3930-0044-602B-D4D1-EB3E1F9397BD}"/>
              </a:ext>
            </a:extLst>
          </p:cNvPr>
          <p:cNvGrpSpPr/>
          <p:nvPr/>
        </p:nvGrpSpPr>
        <p:grpSpPr>
          <a:xfrm>
            <a:off x="3364089" y="947740"/>
            <a:ext cx="5249065" cy="5249592"/>
            <a:chOff x="3364089" y="947740"/>
            <a:chExt cx="5249065" cy="52495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6B27FF-0C7D-1ACE-C0E2-28FA3EF8C2A3}"/>
                </a:ext>
              </a:extLst>
            </p:cNvPr>
            <p:cNvGrpSpPr/>
            <p:nvPr/>
          </p:nvGrpSpPr>
          <p:grpSpPr>
            <a:xfrm>
              <a:off x="3364089" y="948267"/>
              <a:ext cx="5249065" cy="5249065"/>
              <a:chOff x="0" y="0"/>
              <a:chExt cx="5249065" cy="5249065"/>
            </a:xfrm>
          </p:grpSpPr>
          <p:pic>
            <p:nvPicPr>
              <p:cNvPr id="4" name="Picture 3" descr="A skeleton in a coat&#10;&#10;Description automatically generated">
                <a:extLst>
                  <a:ext uri="{FF2B5EF4-FFF2-40B4-BE49-F238E27FC236}">
                    <a16:creationId xmlns:a16="http://schemas.microsoft.com/office/drawing/2014/main" id="{06C1104A-A042-CB9B-56E5-00061DE5E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400" y="2624400"/>
                <a:ext cx="2624665" cy="2624665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EFFC9E-ACD9-F907-8306-436BA0ACE300}"/>
                  </a:ext>
                </a:extLst>
              </p:cNvPr>
              <p:cNvSpPr/>
              <p:nvPr/>
            </p:nvSpPr>
            <p:spPr>
              <a:xfrm>
                <a:off x="0" y="0"/>
                <a:ext cx="2624662" cy="262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BI DEVELOPER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B432A-D241-81F3-5FD7-821513D2570A}"/>
                  </a:ext>
                </a:extLst>
              </p:cNvPr>
              <p:cNvSpPr/>
              <p:nvPr/>
            </p:nvSpPr>
            <p:spPr>
              <a:xfrm>
                <a:off x="0" y="2624400"/>
                <a:ext cx="2624662" cy="262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ANALYTICS ENGINEER</a:t>
                </a:r>
              </a:p>
            </p:txBody>
          </p:sp>
          <p:pic>
            <p:nvPicPr>
              <p:cNvPr id="7" name="Picture 6" descr="A skeleton in a coat&#10;&#10;Description automatically generated">
                <a:extLst>
                  <a:ext uri="{FF2B5EF4-FFF2-40B4-BE49-F238E27FC236}">
                    <a16:creationId xmlns:a16="http://schemas.microsoft.com/office/drawing/2014/main" id="{416B93BA-0573-4726-7A6B-30B3059D1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400" y="0"/>
                <a:ext cx="2624662" cy="2624662"/>
              </a:xfrm>
              <a:prstGeom prst="rect">
                <a:avLst/>
              </a:prstGeom>
            </p:spPr>
          </p:pic>
        </p:grpSp>
        <p:pic>
          <p:nvPicPr>
            <p:cNvPr id="8" name="Picture 7" descr="A person in a garment&#10;&#10;Description automatically generated">
              <a:extLst>
                <a:ext uri="{FF2B5EF4-FFF2-40B4-BE49-F238E27FC236}">
                  <a16:creationId xmlns:a16="http://schemas.microsoft.com/office/drawing/2014/main" id="{A0F563E0-EEC9-F67F-DE36-23574EE9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89" y="947740"/>
              <a:ext cx="2624662" cy="2624662"/>
            </a:xfrm>
            <a:prstGeom prst="rect">
              <a:avLst/>
            </a:prstGeom>
          </p:spPr>
        </p:pic>
        <p:pic>
          <p:nvPicPr>
            <p:cNvPr id="9" name="Picture 8" descr="A skeleton in a coat pointing&#10;&#10;Description automatically generated">
              <a:extLst>
                <a:ext uri="{FF2B5EF4-FFF2-40B4-BE49-F238E27FC236}">
                  <a16:creationId xmlns:a16="http://schemas.microsoft.com/office/drawing/2014/main" id="{4DFAF6DD-7796-285A-650E-0C60CC80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85" y="3569179"/>
              <a:ext cx="2624661" cy="262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A87A4-2A75-6239-D941-70E1A6AF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8" y="828158"/>
            <a:ext cx="9725220" cy="503451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482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94246-78E6-3A8D-28A5-932266F0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99" y="200180"/>
            <a:ext cx="3755505" cy="61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 (HE/HIM)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21354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6CC9E0D2-742A-0ECD-5030-474DB4BDC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01" y="2853779"/>
            <a:ext cx="3886442" cy="11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ANALYTICS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3823039" y="26894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3819118" y="22623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5489272" y="32281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842" y="28481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6953566" y="3833186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5508843" y="36630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3744544" y="27101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4295199" y="31562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1196" y="45206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06690B4-6CBC-93B4-F97D-25FFD483BA16}"/>
              </a:ext>
            </a:extLst>
          </p:cNvPr>
          <p:cNvSpPr txBox="1">
            <a:spLocks/>
          </p:cNvSpPr>
          <p:nvPr/>
        </p:nvSpPr>
        <p:spPr>
          <a:xfrm>
            <a:off x="1973446" y="123391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Bebas Neue" panose="020B0606020202050201" pitchFamily="34" charset="0"/>
              </a:rPr>
              <a:t>ANALYTICS ENGINEERING</a:t>
            </a:r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1B9C-EE75-4C52-24E2-E5CE37D7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BRIDGING THE GAP</a:t>
            </a:r>
          </a:p>
        </p:txBody>
      </p:sp>
      <p:pic>
        <p:nvPicPr>
          <p:cNvPr id="1026" name="Picture 2" descr="woman wearing knit cap walking on white bridge between trees during daytime">
            <a:extLst>
              <a:ext uri="{FF2B5EF4-FFF2-40B4-BE49-F238E27FC236}">
                <a16:creationId xmlns:a16="http://schemas.microsoft.com/office/drawing/2014/main" id="{4A727AA7-1E7F-0319-1D94-46E8CB2F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75" y="604800"/>
            <a:ext cx="3817050" cy="57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5372-199F-8D87-3661-8DC0D3CB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TO CONFUSE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7C4D0-BB73-428C-DD57-F0506309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95" y="1504890"/>
            <a:ext cx="8930705" cy="3224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0A251-989D-E916-E68A-15D9740A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20" y="3594200"/>
            <a:ext cx="8125358" cy="29506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24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5311-DFE6-D886-191B-2BD39649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OPS MANIFESTO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87B0E-AA2B-E78B-8992-87BE695E841C}"/>
              </a:ext>
            </a:extLst>
          </p:cNvPr>
          <p:cNvSpPr txBox="1"/>
          <p:nvPr/>
        </p:nvSpPr>
        <p:spPr>
          <a:xfrm>
            <a:off x="225624" y="1666189"/>
            <a:ext cx="99357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9. Analytics is code: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Analytic teams use a variety of individual tools to access, integrate, model, and visualize data. Fundamentally, each of these tools generates code and configuration which describes the actions taken upon data to deliver insight.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11. Make it reproducible: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Reproducible results are required and therefore we version everything: data, low-level hardware and software configurations, and the code and configuration specific to each tool in the toolchain.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15. Quality is paramount: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Analytic pipelines should be built with a foundation capable of automated detection of abnormalities (</a:t>
            </a:r>
            <a:r>
              <a:rPr lang="en-GB" sz="1600" b="1" dirty="0" err="1">
                <a:solidFill>
                  <a:schemeClr val="bg1"/>
                </a:solidFill>
              </a:rPr>
              <a:t>jidoka</a:t>
            </a:r>
            <a:r>
              <a:rPr lang="en-GB" sz="1600" b="1" dirty="0">
                <a:solidFill>
                  <a:schemeClr val="bg1"/>
                </a:solidFill>
              </a:rPr>
              <a:t>) and security issues in code, configuration, and data, and should provide continuous feedback to operators for error avoidance (</a:t>
            </a:r>
            <a:r>
              <a:rPr lang="en-GB" sz="1600" b="1" dirty="0" err="1">
                <a:solidFill>
                  <a:schemeClr val="bg1"/>
                </a:solidFill>
              </a:rPr>
              <a:t>poka</a:t>
            </a:r>
            <a:r>
              <a:rPr lang="en-GB" sz="1600" b="1" dirty="0">
                <a:solidFill>
                  <a:schemeClr val="bg1"/>
                </a:solidFill>
              </a:rPr>
              <a:t> yoke).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17. Reuse: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We believe a foundational aspect of analytic insight manufacturing efficiency is to avoid the repetition of previous work by the individual or team.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18. Improve cycle times: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We should strive to minimize the time and effort to turn a customer need into an analytic idea, create it in development, release it as a repeatable production process, and finally refactor and reuse that product.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575C9-B5D4-14C5-26D8-E0671BA6DDD6}"/>
              </a:ext>
            </a:extLst>
          </p:cNvPr>
          <p:cNvSpPr txBox="1"/>
          <p:nvPr/>
        </p:nvSpPr>
        <p:spPr>
          <a:xfrm>
            <a:off x="134791" y="924008"/>
            <a:ext cx="1002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https://dataopsmanifesto.org/en/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741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194113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analytics engineering IN FABRIC</a:t>
            </a:r>
          </a:p>
        </p:txBody>
      </p:sp>
    </p:spTree>
    <p:extLst>
      <p:ext uri="{BB962C8B-B14F-4D97-AF65-F5344CB8AC3E}">
        <p14:creationId xmlns:p14="http://schemas.microsoft.com/office/powerpoint/2010/main" val="20602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A2AD9-6B38-C297-69B5-CB6E5FF5B4C3}"/>
              </a:ext>
            </a:extLst>
          </p:cNvPr>
          <p:cNvSpPr/>
          <p:nvPr/>
        </p:nvSpPr>
        <p:spPr>
          <a:xfrm>
            <a:off x="1783644" y="959556"/>
            <a:ext cx="8037689" cy="567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596A0-3F88-0DF1-547A-38111238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FOR ANALYTICS ENGINEERS</a:t>
            </a:r>
          </a:p>
        </p:txBody>
      </p:sp>
      <p:pic>
        <p:nvPicPr>
          <p:cNvPr id="2050" name="Picture 2" descr="Dbt Logo PNG Vectors Free Download">
            <a:extLst>
              <a:ext uri="{FF2B5EF4-FFF2-40B4-BE49-F238E27FC236}">
                <a16:creationId xmlns:a16="http://schemas.microsoft.com/office/drawing/2014/main" id="{4B4C0818-D2CB-CA92-72B2-158D912F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120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D915D-744E-F29A-1F6D-BCF17385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310" y="2782294"/>
            <a:ext cx="6286579" cy="1293411"/>
          </a:xfrm>
          <a:prstGeom prst="rect">
            <a:avLst/>
          </a:prstGeom>
        </p:spPr>
      </p:pic>
      <p:pic>
        <p:nvPicPr>
          <p:cNvPr id="2052" name="Picture 4" descr="Migrate to Azure DevOps Services from Azure DevOps Server or TFS ...">
            <a:extLst>
              <a:ext uri="{FF2B5EF4-FFF2-40B4-BE49-F238E27FC236}">
                <a16:creationId xmlns:a16="http://schemas.microsoft.com/office/drawing/2014/main" id="{08D8E8A4-7CE7-F383-967D-ED7E3160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4075705"/>
            <a:ext cx="3627164" cy="22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Originally data build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SQL-first transformation workflow – the “T” in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as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-core or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connectors announced for Data Warehouse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D1CF8-750F-6D5A-F4EA-32ED853C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87" y="1670636"/>
            <a:ext cx="8809824" cy="35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4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Used for building Semantic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and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DirectLake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source and licensed options available.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C89AFED-D81F-DA0C-763B-E8EF75E1F8FE}"/>
              </a:ext>
            </a:extLst>
          </p:cNvPr>
          <p:cNvSpPr/>
          <p:nvPr/>
        </p:nvSpPr>
        <p:spPr>
          <a:xfrm rot="5400000">
            <a:off x="7976732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F077F-6E3B-35FF-71DC-424BC3DB7E08}"/>
              </a:ext>
            </a:extLst>
          </p:cNvPr>
          <p:cNvSpPr/>
          <p:nvPr/>
        </p:nvSpPr>
        <p:spPr>
          <a:xfrm>
            <a:off x="824089" y="857956"/>
            <a:ext cx="9268178" cy="539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DEV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 be used as a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79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5D14D0F-74EB-2D3A-2ACC-3164C14B96EC}"/>
              </a:ext>
            </a:extLst>
          </p:cNvPr>
          <p:cNvSpPr/>
          <p:nvPr/>
        </p:nvSpPr>
        <p:spPr>
          <a:xfrm rot="5400000">
            <a:off x="7976732" y="3496868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84E11-2D2B-9FC5-2BAD-2D90B42A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FF5CC5-DD72-87C4-8BDF-6115827A6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1562"/>
              </p:ext>
            </p:extLst>
          </p:nvPr>
        </p:nvGraphicFramePr>
        <p:xfrm>
          <a:off x="333624" y="1547666"/>
          <a:ext cx="9832776" cy="296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796">
                  <a:extLst>
                    <a:ext uri="{9D8B030D-6E8A-4147-A177-3AD203B41FA5}">
                      <a16:colId xmlns:a16="http://schemas.microsoft.com/office/drawing/2014/main" val="110539070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755099488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279286007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897157136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166195371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94450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2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Git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r>
                        <a:rPr lang="en-GB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Using Azure Dev Ops Pipelines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Generates own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3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Tabular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Git repository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Best Practice Analyzer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Azure Dev Ops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use metadata to build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C# 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38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4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358" y="365313"/>
            <a:ext cx="6898920" cy="609600"/>
          </a:xfrm>
        </p:spPr>
        <p:txBody>
          <a:bodyPr>
            <a:noAutofit/>
          </a:bodyPr>
          <a:lstStyle/>
          <a:p>
            <a:r>
              <a:rPr lang="en-GB" sz="7200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1440619" y="2121722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4167239" y="1859339"/>
            <a:ext cx="5033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Twitter: 	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@GreyskullPBI</a:t>
            </a: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LinkedIn: </a:t>
            </a:r>
            <a:r>
              <a:rPr lang="en-GB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https://www.linkedin.com/in/j0hnnyw1nter/</a:t>
            </a:r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Websites:</a:t>
            </a:r>
          </a:p>
          <a:p>
            <a:r>
              <a:rPr lang="en-GB" sz="2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https://greyskullanalytics.com/</a:t>
            </a:r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https://www.advancinganalytics.co.uk/</a:t>
            </a:r>
            <a:endParaRPr lang="en-GB" sz="2000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9682-D1C6-794C-90A9-224F48E7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F3DB62-8152-4D00-7D66-312135DFD581}"/>
              </a:ext>
            </a:extLst>
          </p:cNvPr>
          <p:cNvSpPr/>
          <p:nvPr/>
        </p:nvSpPr>
        <p:spPr>
          <a:xfrm>
            <a:off x="-1" y="1288841"/>
            <a:ext cx="12192001" cy="428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9"/>
            <a:endParaRPr lang="en-GB" sz="2117" b="1" dirty="0">
              <a:solidFill>
                <a:srgbClr val="2AAC94"/>
              </a:solidFill>
              <a:latin typeface="Sofia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17280-57F2-35D8-EF42-20E93CA4AC5B}"/>
              </a:ext>
            </a:extLst>
          </p:cNvPr>
          <p:cNvSpPr txBox="1"/>
          <p:nvPr/>
        </p:nvSpPr>
        <p:spPr>
          <a:xfrm>
            <a:off x="2738436" y="2788920"/>
            <a:ext cx="6715125" cy="12801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 err="1"/>
              <a:t>fabfeb.app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1769222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59AB-7F9A-3A22-537B-717AD395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8" y="381047"/>
            <a:ext cx="6388002" cy="4733287"/>
          </a:xfrm>
        </p:spPr>
        <p:txBody>
          <a:bodyPr anchor="ctr"/>
          <a:lstStyle/>
          <a:p>
            <a:pPr algn="ctr"/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Share your </a:t>
            </a:r>
            <a:r>
              <a:rPr lang="en-GB" sz="5333"/>
              <a:t>feedback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GB" sz="5333"/>
              <a:t>any</a:t>
            </a:r>
            <a:r>
              <a:rPr lang="en-GB" sz="5333" b="0"/>
              <a:t> </a:t>
            </a:r>
            <a:r>
              <a:rPr lang="en-GB" sz="5333"/>
              <a:t>language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b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using </a:t>
            </a:r>
            <a:r>
              <a:rPr lang="en-GB" sz="5333"/>
              <a:t>voice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or </a:t>
            </a:r>
            <a:r>
              <a:rPr lang="en-GB" sz="5333"/>
              <a:t>text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en-GB" sz="5333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78425-1B2A-961C-D419-F27199DC79EA}"/>
              </a:ext>
            </a:extLst>
          </p:cNvPr>
          <p:cNvSpPr txBox="1">
            <a:spLocks/>
          </p:cNvSpPr>
          <p:nvPr/>
        </p:nvSpPr>
        <p:spPr>
          <a:xfrm>
            <a:off x="581097" y="5197257"/>
            <a:ext cx="5466028" cy="93453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/>
            <a:endParaRPr lang="en-GB" sz="508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E534BA-AA5C-7CCB-8CAA-5FB7E9DFE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647" y="6214713"/>
            <a:ext cx="1295058" cy="4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0ECD0-007F-3FF6-3998-2329D710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52427" y="1629029"/>
            <a:ext cx="3599945" cy="35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A2246-5F37-07F2-6160-4100F630E70E}"/>
              </a:ext>
            </a:extLst>
          </p:cNvPr>
          <p:cNvSpPr txBox="1"/>
          <p:nvPr/>
        </p:nvSpPr>
        <p:spPr>
          <a:xfrm>
            <a:off x="3096924" y="6104620"/>
            <a:ext cx="609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200">
                <a:solidFill>
                  <a:schemeClr val="bg1"/>
                </a:solidFill>
              </a:rPr>
              <a:t>fabricfebruary.com/feedback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8D99FC-2D21-A110-A141-8A2554D02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9871" y="4251027"/>
            <a:ext cx="1027053" cy="10270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2D310D-EB5B-962A-D209-F402571C9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865" y="4251027"/>
            <a:ext cx="1027053" cy="1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1B95-6FB7-F479-F61D-B8225E51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ED96C-6C67-31E5-8B0F-99B186FCD4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787992"/>
            <a:ext cx="12192001" cy="428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9"/>
            <a:endParaRPr lang="en-GB" sz="2117" b="1" dirty="0">
              <a:solidFill>
                <a:srgbClr val="2AAC94"/>
              </a:solidFill>
              <a:latin typeface="Sofia San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C85177A-3BEB-38D5-A8F9-5FC7209C83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1314" y="4857844"/>
            <a:ext cx="2001811" cy="4263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D7DF14-96B1-62A6-8A99-90CC2E8749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7174" y="5284231"/>
            <a:ext cx="1520803" cy="3847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F82A481-14D0-AC7B-911A-6004DFA30C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097" y="1480143"/>
            <a:ext cx="4623437" cy="19382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AF8F10-28C4-1514-1E85-1E6628F40B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5818" y="1909319"/>
            <a:ext cx="3469031" cy="9713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F8176-3C9F-B86F-11F0-4A0E6BE977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7110" y="1346015"/>
            <a:ext cx="1317781" cy="18027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531A5D6-923B-3A40-80B6-2DD3A1BD3D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68" y="5211813"/>
            <a:ext cx="1437674" cy="45718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70E6D20-AFF6-CCB4-7369-0815830E9A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6549" y="4894728"/>
            <a:ext cx="2419270" cy="38950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4ED4A15-25B0-194D-50F1-13AF7D1CE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1620" y="503507"/>
            <a:ext cx="11429264" cy="842508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 defTabSz="2580335"/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Thank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you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to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our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Fabric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February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Friends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!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2283553-D149-2234-7E48-83467DCB6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85406" y="3497071"/>
            <a:ext cx="4364645" cy="5543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918793-6C95-431C-14F4-CA27340810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54" y="4913340"/>
            <a:ext cx="916091" cy="37089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C95903C-6A28-788C-4305-79646C2D14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2558" y="6214754"/>
            <a:ext cx="1295078" cy="48914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F45BC1B-3699-8EDC-371C-04D965652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64243" y="3378526"/>
            <a:ext cx="2146389" cy="57952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1DECD55-8E73-8A5E-932D-0AFF56D53F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1368" y="3393242"/>
            <a:ext cx="3889845" cy="761968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503B9C32-E1CF-4A3C-7EC6-6F560E00E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8706" y="5211813"/>
            <a:ext cx="1302510" cy="4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9682-D1C6-794C-90A9-224F48E7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F3DB62-8152-4D00-7D66-312135DFD581}"/>
              </a:ext>
            </a:extLst>
          </p:cNvPr>
          <p:cNvSpPr/>
          <p:nvPr/>
        </p:nvSpPr>
        <p:spPr>
          <a:xfrm>
            <a:off x="-1" y="1288841"/>
            <a:ext cx="12192001" cy="428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9"/>
            <a:endParaRPr lang="en-GB" sz="2117" b="1" dirty="0">
              <a:solidFill>
                <a:srgbClr val="2AAC94"/>
              </a:solidFill>
              <a:latin typeface="Sofia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17280-57F2-35D8-EF42-20E93CA4AC5B}"/>
              </a:ext>
            </a:extLst>
          </p:cNvPr>
          <p:cNvSpPr txBox="1"/>
          <p:nvPr/>
        </p:nvSpPr>
        <p:spPr>
          <a:xfrm>
            <a:off x="2738436" y="2788920"/>
            <a:ext cx="6715125" cy="128016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1500" dirty="0" err="1"/>
              <a:t>fabfeb.app</a:t>
            </a:r>
            <a:endParaRPr lang="en-GB" sz="11500" dirty="0"/>
          </a:p>
        </p:txBody>
      </p:sp>
    </p:spTree>
    <p:extLst>
      <p:ext uri="{BB962C8B-B14F-4D97-AF65-F5344CB8AC3E}">
        <p14:creationId xmlns:p14="http://schemas.microsoft.com/office/powerpoint/2010/main" val="387561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59AB-7F9A-3A22-537B-717AD395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8" y="381047"/>
            <a:ext cx="6388002" cy="4733287"/>
          </a:xfrm>
        </p:spPr>
        <p:txBody>
          <a:bodyPr anchor="ctr"/>
          <a:lstStyle/>
          <a:p>
            <a:pPr algn="ctr"/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Share your </a:t>
            </a:r>
            <a:r>
              <a:rPr lang="en-GB" sz="5333"/>
              <a:t>feedback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GB" sz="5333"/>
              <a:t>any</a:t>
            </a:r>
            <a:r>
              <a:rPr lang="en-GB" sz="5333" b="0"/>
              <a:t> </a:t>
            </a:r>
            <a:r>
              <a:rPr lang="en-GB" sz="5333"/>
              <a:t>language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b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using </a:t>
            </a:r>
            <a:r>
              <a:rPr lang="en-GB" sz="5333"/>
              <a:t>voice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or </a:t>
            </a:r>
            <a:r>
              <a:rPr lang="en-GB" sz="5333"/>
              <a:t>text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en-GB" sz="5333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78425-1B2A-961C-D419-F27199DC79EA}"/>
              </a:ext>
            </a:extLst>
          </p:cNvPr>
          <p:cNvSpPr txBox="1">
            <a:spLocks/>
          </p:cNvSpPr>
          <p:nvPr/>
        </p:nvSpPr>
        <p:spPr>
          <a:xfrm>
            <a:off x="581097" y="5197257"/>
            <a:ext cx="5466028" cy="93453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/>
            <a:endParaRPr lang="en-GB" sz="508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E534BA-AA5C-7CCB-8CAA-5FB7E9DFE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647" y="6214713"/>
            <a:ext cx="1295058" cy="4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0ECD0-007F-3FF6-3998-2329D710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52427" y="1629029"/>
            <a:ext cx="3599945" cy="35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A2246-5F37-07F2-6160-4100F630E70E}"/>
              </a:ext>
            </a:extLst>
          </p:cNvPr>
          <p:cNvSpPr txBox="1"/>
          <p:nvPr/>
        </p:nvSpPr>
        <p:spPr>
          <a:xfrm>
            <a:off x="3096924" y="6104620"/>
            <a:ext cx="609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200">
                <a:solidFill>
                  <a:schemeClr val="bg1"/>
                </a:solidFill>
              </a:rPr>
              <a:t>fabricfebruary.com/feedback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8D99FC-2D21-A110-A141-8A2554D02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9871" y="4251027"/>
            <a:ext cx="1027053" cy="10270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2D310D-EB5B-962A-D209-F402571C9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865" y="4251027"/>
            <a:ext cx="1027053" cy="1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9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Analytics Engineering?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can I apply Analytics Engineering to Fabric and Power BI?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194113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What is analytics engineering?</a:t>
            </a:r>
          </a:p>
        </p:txBody>
      </p:sp>
    </p:spTree>
    <p:extLst>
      <p:ext uri="{BB962C8B-B14F-4D97-AF65-F5344CB8AC3E}">
        <p14:creationId xmlns:p14="http://schemas.microsoft.com/office/powerpoint/2010/main" val="34988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847E8-1BD4-88CB-CE11-95B2EC43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0" y="534250"/>
            <a:ext cx="8219976" cy="301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14E2B-792C-E8B6-6599-C67313F7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" y="2894824"/>
            <a:ext cx="7070637" cy="3269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30FB4-C8AB-EFBE-9EAF-FEF282AE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42" y="3288172"/>
            <a:ext cx="5427958" cy="3035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6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Fabric February 2024">
  <a:themeElements>
    <a:clrScheme name="Cathrine - Databricks Synapse Fabric">
      <a:dk1>
        <a:sysClr val="windowText" lastClr="000000"/>
      </a:dk1>
      <a:lt1>
        <a:sysClr val="window" lastClr="FFFFFF"/>
      </a:lt1>
      <a:dk2>
        <a:srgbClr val="BBBBBB"/>
      </a:dk2>
      <a:lt2>
        <a:srgbClr val="EEEEEE"/>
      </a:lt2>
      <a:accent1>
        <a:srgbClr val="2AAC94"/>
      </a:accent1>
      <a:accent2>
        <a:srgbClr val="117865"/>
      </a:accent2>
      <a:accent3>
        <a:srgbClr val="0078D4"/>
      </a:accent3>
      <a:accent4>
        <a:srgbClr val="005BA1"/>
      </a:accent4>
      <a:accent5>
        <a:srgbClr val="A91C0D"/>
      </a:accent5>
      <a:accent6>
        <a:srgbClr val="EF3E2B"/>
      </a:accent6>
      <a:hlink>
        <a:srgbClr val="024998"/>
      </a:hlink>
      <a:folHlink>
        <a:srgbClr val="9250AF"/>
      </a:folHlink>
    </a:clrScheme>
    <a:fontScheme name="Fabric February - Sofia Sans">
      <a:majorFont>
        <a:latin typeface="Sofia Sans"/>
        <a:ea typeface=""/>
        <a:cs typeface=""/>
      </a:majorFont>
      <a:minorFont>
        <a:latin typeface="Sofia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 sz="2000" b="1" dirty="0" smtClean="0">
            <a:solidFill>
              <a:schemeClr val="accent1"/>
            </a:solidFill>
            <a:latin typeface="+mj-lt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thrine Wilhelmsen - Microsoft Ignite Opportunities.pptx" id="{8515AE9F-B0C1-4025-9270-0B65A9726DC4}" vid="{B590E428-A65D-47C6-A04D-04093F89D1D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</TotalTime>
  <Words>1029</Words>
  <Application>Microsoft Office PowerPoint</Application>
  <PresentationFormat>Widescreen</PresentationFormat>
  <Paragraphs>205</Paragraphs>
  <Slides>36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Bebas Neue</vt:lpstr>
      <vt:lpstr>Calibri</vt:lpstr>
      <vt:lpstr>Segoe UI</vt:lpstr>
      <vt:lpstr>Segoe UI Light</vt:lpstr>
      <vt:lpstr>Sofia Sans</vt:lpstr>
      <vt:lpstr>AA - Community Sessions</vt:lpstr>
      <vt:lpstr>Fabric February 2024</vt:lpstr>
      <vt:lpstr>BY THE POWER OF ANALYTICS ENGINEERING!</vt:lpstr>
      <vt:lpstr>Johnny winter (HE/HIM)</vt:lpstr>
      <vt:lpstr>PowerPoint Presentation</vt:lpstr>
      <vt:lpstr>PowerPoint Presentation</vt:lpstr>
      <vt:lpstr>PowerPoint Presentation</vt:lpstr>
      <vt:lpstr>Share your feedback in any language  using voice or text!</vt:lpstr>
      <vt:lpstr>agenda</vt:lpstr>
      <vt:lpstr>What is analytics engineering?</vt:lpstr>
      <vt:lpstr>PowerPoint Presentation</vt:lpstr>
      <vt:lpstr>Business intelligence</vt:lpstr>
      <vt:lpstr>PowerPoint Presentation</vt:lpstr>
      <vt:lpstr>Technology changes</vt:lpstr>
      <vt:lpstr>WORKING PRACTICE CHANGES</vt:lpstr>
      <vt:lpstr>RISE OF THE DATA ENGINEER</vt:lpstr>
      <vt:lpstr>EMERGENCE OF ANALYTICS ENGINEERING</vt:lpstr>
      <vt:lpstr>PowerPoint Presentation</vt:lpstr>
      <vt:lpstr>PowerPoint Presentation</vt:lpstr>
      <vt:lpstr>PowerPoint Presentation</vt:lpstr>
      <vt:lpstr>PowerPoint Presentation</vt:lpstr>
      <vt:lpstr>RISE OF THE ANALYTICS ENGINEER</vt:lpstr>
      <vt:lpstr>BRIDGING THE GAP</vt:lpstr>
      <vt:lpstr>JUST TO CONFUSE YOU…</vt:lpstr>
      <vt:lpstr>The Data OPS MANIFESTO</vt:lpstr>
      <vt:lpstr>analytics engineering IN FABRIC</vt:lpstr>
      <vt:lpstr>TOOLS FOR ANALYTICS ENGINEERS</vt:lpstr>
      <vt:lpstr>dbt</vt:lpstr>
      <vt:lpstr>TO THE DEMO LAIR!</vt:lpstr>
      <vt:lpstr>TABULAR EDITOR</vt:lpstr>
      <vt:lpstr>TO THE DEMO LAIR!</vt:lpstr>
      <vt:lpstr>AZURE DEV OPS</vt:lpstr>
      <vt:lpstr>TO THE DEMO LAIR!</vt:lpstr>
      <vt:lpstr>PowerPoint Presentation</vt:lpstr>
      <vt:lpstr>QUESTIONS?</vt:lpstr>
      <vt:lpstr>THANK YOU!</vt:lpstr>
      <vt:lpstr>PowerPoint Presentation</vt:lpstr>
      <vt:lpstr>Share your feedback in any language  using voice or text!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11</cp:revision>
  <dcterms:created xsi:type="dcterms:W3CDTF">2022-10-08T09:42:49Z</dcterms:created>
  <dcterms:modified xsi:type="dcterms:W3CDTF">2024-02-08T12:30:52Z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